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7"/>
  </p:notesMasterIdLst>
  <p:sldIdLst>
    <p:sldId id="256" r:id="rId3"/>
    <p:sldId id="305" r:id="rId4"/>
    <p:sldId id="307" r:id="rId5"/>
    <p:sldId id="308" r:id="rId6"/>
    <p:sldId id="309" r:id="rId8"/>
    <p:sldId id="310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327" r:id="rId26"/>
    <p:sldId id="328" r:id="rId27"/>
    <p:sldId id="329" r:id="rId28"/>
    <p:sldId id="331" r:id="rId29"/>
    <p:sldId id="332" r:id="rId30"/>
    <p:sldId id="330" r:id="rId31"/>
    <p:sldId id="333" r:id="rId32"/>
    <p:sldId id="334" r:id="rId33"/>
    <p:sldId id="335" r:id="rId34"/>
    <p:sldId id="338" r:id="rId35"/>
    <p:sldId id="339" r:id="rId36"/>
    <p:sldId id="340" r:id="rId37"/>
    <p:sldId id="341" r:id="rId38"/>
    <p:sldId id="389" r:id="rId39"/>
    <p:sldId id="342" r:id="rId40"/>
    <p:sldId id="390" r:id="rId41"/>
    <p:sldId id="343" r:id="rId42"/>
    <p:sldId id="344" r:id="rId43"/>
    <p:sldId id="345" r:id="rId44"/>
    <p:sldId id="346" r:id="rId45"/>
    <p:sldId id="347" r:id="rId46"/>
    <p:sldId id="348" r:id="rId47"/>
    <p:sldId id="349" r:id="rId48"/>
    <p:sldId id="350" r:id="rId49"/>
    <p:sldId id="351" r:id="rId50"/>
    <p:sldId id="352" r:id="rId51"/>
    <p:sldId id="353" r:id="rId52"/>
    <p:sldId id="354" r:id="rId53"/>
    <p:sldId id="355" r:id="rId54"/>
    <p:sldId id="356" r:id="rId55"/>
    <p:sldId id="357" r:id="rId56"/>
    <p:sldId id="358" r:id="rId57"/>
    <p:sldId id="359" r:id="rId58"/>
    <p:sldId id="360" r:id="rId59"/>
    <p:sldId id="361" r:id="rId60"/>
    <p:sldId id="362" r:id="rId61"/>
    <p:sldId id="363" r:id="rId62"/>
    <p:sldId id="364" r:id="rId63"/>
    <p:sldId id="365" r:id="rId64"/>
    <p:sldId id="366" r:id="rId65"/>
    <p:sldId id="367" r:id="rId66"/>
    <p:sldId id="368" r:id="rId67"/>
    <p:sldId id="369" r:id="rId68"/>
    <p:sldId id="370" r:id="rId69"/>
    <p:sldId id="371" r:id="rId70"/>
    <p:sldId id="372" r:id="rId71"/>
    <p:sldId id="373" r:id="rId72"/>
    <p:sldId id="374" r:id="rId73"/>
    <p:sldId id="375" r:id="rId74"/>
    <p:sldId id="376" r:id="rId75"/>
    <p:sldId id="377" r:id="rId76"/>
    <p:sldId id="378" r:id="rId77"/>
    <p:sldId id="382" r:id="rId78"/>
    <p:sldId id="383" r:id="rId79"/>
    <p:sldId id="384" r:id="rId80"/>
    <p:sldId id="385" r:id="rId81"/>
    <p:sldId id="379" r:id="rId82"/>
    <p:sldId id="380" r:id="rId83"/>
    <p:sldId id="271" r:id="rId8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85" autoAdjust="0"/>
    <p:restoredTop sz="94660"/>
  </p:normalViewPr>
  <p:slideViewPr>
    <p:cSldViewPr>
      <p:cViewPr>
        <p:scale>
          <a:sx n="80" d="100"/>
          <a:sy n="80" d="100"/>
        </p:scale>
        <p:origin x="-1522" y="-158"/>
      </p:cViewPr>
      <p:guideLst>
        <p:guide orient="horz" pos="2160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7" Type="http://schemas.openxmlformats.org/officeDocument/2006/relationships/tableStyles" Target="tableStyles.xml"/><Relationship Id="rId86" Type="http://schemas.openxmlformats.org/officeDocument/2006/relationships/viewProps" Target="viewProps.xml"/><Relationship Id="rId85" Type="http://schemas.openxmlformats.org/officeDocument/2006/relationships/presProps" Target="presProps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notesMaster" Target="notesMasters/notesMaster1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9DC24-7726-4808-ADFC-DF849E0E16AD}" type="datetimeFigureOut">
              <a:rPr lang="ru-RU" smtClean="0"/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537455-B86B-474D-90C5-B7C151276584}" type="slidenum">
              <a:rPr lang="ru-RU" smtClean="0"/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534D5-1E14-4FAC-B715-4967D436B579}" type="datetime1">
              <a:rPr lang="ru-RU" smtClean="0"/>
            </a:fld>
            <a:endParaRPr lang="ru-R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C448E-B003-4D16-9B06-80DB50F3F9F1}" type="datetime1">
              <a:rPr lang="ru-RU" smtClean="0"/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A49E-0AE4-4F85-8EA4-F0781D345D2A}" type="slidenum">
              <a:rPr lang="ru-RU" smtClean="0"/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EE2B9-4D55-4745-BC37-84051496B4D7}" type="datetime1">
              <a:rPr lang="ru-RU" smtClean="0"/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A49E-0AE4-4F85-8EA4-F0781D345D2A}" type="slidenum">
              <a:rPr lang="ru-RU" smtClean="0"/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anose="020B0604020202020204" pitchFamily="34" charset="0"/>
              <a:buChar char="•"/>
              <a:defRPr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ECD53-A904-41D5-BA39-AA94A6B6ACA4}" type="datetime1">
              <a:rPr lang="ru-RU" smtClean="0"/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A49E-0AE4-4F85-8EA4-F0781D345D2A}" type="slidenum">
              <a:rPr lang="ru-RU" smtClean="0"/>
            </a:fld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504CB-AB4F-45E6-B074-E6C956274FEB}" type="datetime1">
              <a:rPr lang="ru-RU" smtClean="0"/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255AD-1B6E-42E8-8073-A6865F7099DD}" type="datetime1">
              <a:rPr lang="ru-RU" smtClean="0"/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E67DE-8772-4B19-AE75-E3133FD46BBB}" type="datetime1">
              <a:rPr lang="ru-RU" smtClean="0"/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49D21-A711-43D4-9A51-12E7B3BAAD49}" type="datetime1">
              <a:rPr lang="ru-RU" smtClean="0"/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A49E-0AE4-4F85-8EA4-F0781D345D2A}" type="slidenum">
              <a:rPr lang="ru-RU" smtClean="0"/>
            </a:fld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86AC6-7F29-490F-B4B6-C168BE6DF92C}" type="datetime1">
              <a:rPr lang="ru-RU" smtClean="0"/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A49E-0AE4-4F85-8EA4-F0781D345D2A}" type="slidenum">
              <a:rPr lang="ru-RU" smtClean="0"/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863DF-E591-4D29-8E8A-04558364FA0F}" type="datetime1">
              <a:rPr lang="ru-RU" smtClean="0"/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A49E-0AE4-4F85-8EA4-F0781D345D2A}" type="slidenum">
              <a:rPr lang="ru-RU" smtClean="0"/>
            </a:fld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6C21-582B-4886-87A5-1A45D01A1598}" type="datetime1">
              <a:rPr lang="ru-RU" smtClean="0"/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A49E-0AE4-4F85-8EA4-F0781D345D2A}" type="slidenum">
              <a:rPr lang="ru-RU" smtClean="0"/>
            </a:fld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BADFDA0B-CF27-4A2E-976E-816ADD0FD315}" type="datetime1">
              <a:rPr lang="ru-RU" smtClean="0"/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779912" y="6381000"/>
            <a:ext cx="1512168" cy="385390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ctr"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2D80A49E-0AE4-4F85-8EA4-F0781D345D2A}" type="slidenum">
              <a:rPr lang="ru-RU" smtClean="0"/>
            </a:fld>
            <a:endParaRPr lang="ru-RU" dirty="0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8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3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4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5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6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4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444500"/>
            <a:ext cx="9144000" cy="1027430"/>
          </a:xfrm>
        </p:spPr>
        <p:txBody>
          <a:bodyPr/>
          <a:lstStyle/>
          <a:p>
            <a:pPr marL="182880" indent="0">
              <a:buNone/>
            </a:pPr>
            <a:r>
              <a:rPr sz="1400" dirty="0" smtClean="0">
                <a:effectLst/>
              </a:rPr>
              <a:t>Министерство образования и науки Российской Федерации</a:t>
            </a:r>
            <a:br>
              <a:rPr sz="1400" dirty="0" smtClean="0">
                <a:effectLst/>
              </a:rPr>
            </a:br>
            <a:r>
              <a:rPr sz="1400" dirty="0" smtClean="0">
                <a:effectLst/>
              </a:rPr>
              <a:t>Федеральное государственное автономное образовательное</a:t>
            </a:r>
            <a:br>
              <a:rPr sz="1400" dirty="0" smtClean="0">
                <a:effectLst/>
              </a:rPr>
            </a:br>
            <a:r>
              <a:rPr sz="1400" dirty="0" smtClean="0">
                <a:effectLst/>
              </a:rPr>
              <a:t>учреждение высшего образования</a:t>
            </a:r>
            <a:br>
              <a:rPr sz="1400" dirty="0" smtClean="0">
                <a:effectLst/>
              </a:rPr>
            </a:br>
            <a:r>
              <a:rPr sz="1400" dirty="0" smtClean="0">
                <a:effectLst/>
              </a:rPr>
              <a:t>«Национальный исследовательский ядерный университет «МИФИ»</a:t>
            </a:r>
            <a:br>
              <a:rPr sz="1400" dirty="0" smtClean="0">
                <a:effectLst/>
              </a:rPr>
            </a:br>
            <a:r>
              <a:rPr sz="1400" dirty="0" smtClean="0">
                <a:effectLst/>
              </a:rPr>
              <a:t>ОБНИНСКИЙ ИНСТИТУТ АТОМНОЙ ЭНЕРГЕТИКИ</a:t>
            </a:r>
            <a:br>
              <a:rPr sz="1400" dirty="0" smtClean="0">
                <a:effectLst/>
              </a:rPr>
            </a:br>
            <a:r>
              <a:rPr sz="1400" dirty="0" smtClean="0">
                <a:effectLst/>
              </a:rPr>
              <a:t>ОТДЕЛЕНИЕ  «ИНТЕЛЛЕКТУАЛЬНЫЕ КИБЕРНЕТИЧЕСКИЕ СИСТЕМЫ» </a:t>
            </a:r>
            <a:endParaRPr sz="1400" dirty="0" smtClean="0">
              <a:effectLst/>
            </a:endParaRPr>
          </a:p>
        </p:txBody>
      </p:sp>
      <p:sp>
        <p:nvSpPr>
          <p:cNvPr id="6" name="Подзаголовок 2"/>
          <p:cNvSpPr txBox="1"/>
          <p:nvPr/>
        </p:nvSpPr>
        <p:spPr>
          <a:xfrm>
            <a:off x="786765" y="2023110"/>
            <a:ext cx="7569835" cy="16986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ru-RU" sz="3200" dirty="0">
                <a:solidFill>
                  <a:schemeClr val="tx2"/>
                </a:solidFill>
                <a:latin typeface="+mn-lt"/>
                <a:sym typeface="+mn-ea"/>
              </a:rPr>
              <a:t>Решение многокритериальной задачи</a:t>
            </a:r>
            <a:br>
              <a:rPr lang="ru-RU" sz="2800" dirty="0">
                <a:solidFill>
                  <a:schemeClr val="tx2"/>
                </a:solidFill>
                <a:latin typeface="+mn-lt"/>
                <a:sym typeface="+mn-ea"/>
              </a:rPr>
            </a:br>
            <a:r>
              <a:rPr lang="ru-RU" sz="2800" dirty="0">
                <a:solidFill>
                  <a:schemeClr val="tx2"/>
                </a:solidFill>
                <a:latin typeface="+mn-lt"/>
                <a:sym typeface="+mn-ea"/>
              </a:rPr>
              <a:t> </a:t>
            </a:r>
            <a:r>
              <a:rPr sz="2800" dirty="0" smtClean="0">
                <a:effectLst/>
                <a:sym typeface="+mn-ea"/>
              </a:rPr>
              <a:t>«</a:t>
            </a:r>
            <a:r>
              <a:rPr lang="ru-RU" sz="2800" dirty="0" smtClean="0">
                <a:effectLst/>
                <a:sym typeface="+mn-ea"/>
              </a:rPr>
              <a:t>Выбор катера для долгосрочных рейсов</a:t>
            </a:r>
            <a:r>
              <a:rPr sz="2800" dirty="0" smtClean="0">
                <a:effectLst/>
                <a:sym typeface="+mn-ea"/>
              </a:rPr>
              <a:t>»</a:t>
            </a:r>
            <a:endParaRPr lang="ru-RU" sz="2800" b="1" dirty="0" smtClean="0">
              <a:solidFill>
                <a:schemeClr val="tx2"/>
              </a:solidFill>
              <a:effectLst/>
              <a:latin typeface="+mn-lt"/>
              <a:sym typeface="+mn-ea"/>
            </a:endParaRPr>
          </a:p>
        </p:txBody>
      </p:sp>
      <p:sp>
        <p:nvSpPr>
          <p:cNvPr id="7" name="Подзаголовок 2"/>
          <p:cNvSpPr txBox="1"/>
          <p:nvPr/>
        </p:nvSpPr>
        <p:spPr>
          <a:xfrm>
            <a:off x="5379720" y="4904105"/>
            <a:ext cx="3663315" cy="861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r>
              <a:rPr lang="ru-RU" sz="1800" dirty="0" smtClean="0">
                <a:solidFill>
                  <a:schemeClr val="tx1"/>
                </a:solidFill>
                <a:latin typeface="+mn-lt"/>
              </a:rPr>
              <a:t>Выполнил</a:t>
            </a:r>
            <a:r>
              <a:rPr lang="en-US" altLang="ru-RU" sz="1800" dirty="0" smtClean="0">
                <a:solidFill>
                  <a:schemeClr val="tx1"/>
                </a:solidFill>
                <a:latin typeface="+mn-lt"/>
              </a:rPr>
              <a:t>:</a:t>
            </a:r>
            <a:r>
              <a:rPr lang="ru-RU" sz="1800" dirty="0" smtClean="0">
                <a:solidFill>
                  <a:schemeClr val="tx1"/>
                </a:solidFill>
                <a:latin typeface="+mn-lt"/>
              </a:rPr>
              <a:t>  Рябов П.В</a:t>
            </a:r>
            <a:endParaRPr lang="en-US" altLang="ru-RU" sz="1800" dirty="0" smtClean="0">
              <a:solidFill>
                <a:schemeClr val="tx1"/>
              </a:solidFill>
              <a:latin typeface="+mn-lt"/>
            </a:endParaRPr>
          </a:p>
          <a:p>
            <a:pPr algn="l"/>
            <a:r>
              <a:rPr lang="ru-RU" sz="1800" dirty="0" smtClean="0">
                <a:solidFill>
                  <a:schemeClr val="tx1"/>
                </a:solidFill>
                <a:latin typeface="+mn-lt"/>
              </a:rPr>
              <a:t>Группа</a:t>
            </a:r>
            <a:r>
              <a:rPr lang="en-US" sz="1800" dirty="0" smtClean="0">
                <a:solidFill>
                  <a:schemeClr val="tx1"/>
                </a:solidFill>
                <a:latin typeface="+mn-lt"/>
              </a:rPr>
              <a:t>: </a:t>
            </a:r>
            <a:r>
              <a:rPr lang="ru-RU" sz="1800" dirty="0" smtClean="0">
                <a:solidFill>
                  <a:schemeClr val="tx1"/>
                </a:solidFill>
                <a:latin typeface="+mn-lt"/>
                <a:sym typeface="+mn-ea"/>
              </a:rPr>
              <a:t>ИС-М16:</a:t>
            </a:r>
            <a:endParaRPr lang="en-US" sz="1800" dirty="0" smtClean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4005" y="262890"/>
            <a:ext cx="1212215" cy="632460"/>
          </a:xfrm>
          <a:prstGeom prst="rect">
            <a:avLst/>
          </a:prstGeom>
        </p:spPr>
      </p:pic>
      <p:sp>
        <p:nvSpPr>
          <p:cNvPr id="4" name="Подзаголовок 2"/>
          <p:cNvSpPr txBox="1"/>
          <p:nvPr/>
        </p:nvSpPr>
        <p:spPr>
          <a:xfrm>
            <a:off x="3136265" y="6088380"/>
            <a:ext cx="2871470" cy="338455"/>
          </a:xfrm>
          <a:prstGeom prst="rect">
            <a:avLst/>
          </a:prstGeom>
        </p:spPr>
        <p:txBody>
          <a:bodyPr vert="horz" lIns="91440" tIns="45720" rIns="91440" bIns="45720" rtlCol="0">
            <a:normAutofit fontScale="8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Courier New" panose="02070309020205020404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algn="ctr"/>
            <a:r>
              <a:rPr lang="ru-RU" sz="1800" dirty="0" smtClean="0">
                <a:solidFill>
                  <a:schemeClr val="tx1"/>
                </a:solidFill>
                <a:latin typeface="+mn-lt"/>
              </a:rPr>
              <a:t>Обнинск</a:t>
            </a:r>
            <a:r>
              <a:rPr lang="en-US" sz="1800" dirty="0" smtClean="0">
                <a:solidFill>
                  <a:schemeClr val="tx1"/>
                </a:solidFill>
                <a:latin typeface="+mn-lt"/>
              </a:rPr>
              <a:t>, </a:t>
            </a:r>
            <a:r>
              <a:rPr lang="ru-RU" sz="1800" dirty="0" smtClean="0">
                <a:solidFill>
                  <a:schemeClr val="tx1"/>
                </a:solidFill>
                <a:latin typeface="+mn-lt"/>
              </a:rPr>
              <a:t>2017</a:t>
            </a:r>
            <a:endParaRPr lang="ru-RU" sz="1800" dirty="0" smtClean="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45845"/>
          </a:xfrm>
        </p:spPr>
        <p:txBody>
          <a:bodyPr/>
          <a:p>
            <a:r>
              <a:rPr lang="ru-RU" altLang="ru-RU" sz="4400">
                <a:cs typeface="Times New Roman" panose="02020603050405020304" charset="0"/>
              </a:rPr>
              <a:t>Функции ценности</a:t>
            </a:r>
            <a:endParaRPr lang="ru-RU" altLang="ru-RU" sz="4400">
              <a:cs typeface="Times New Roman" panose="02020603050405020304" charset="0"/>
            </a:endParaRPr>
          </a:p>
        </p:txBody>
      </p:sp>
      <p:pic>
        <p:nvPicPr>
          <p:cNvPr id="5" name="Изображение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815" y="1228090"/>
            <a:ext cx="6155690" cy="3702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775" y="2821940"/>
            <a:ext cx="5626735" cy="33712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99795"/>
          </a:xfrm>
        </p:spPr>
        <p:txBody>
          <a:bodyPr/>
          <a:p>
            <a:r>
              <a:rPr lang="ru-RU" altLang="ru-RU" sz="3600">
                <a:cs typeface="Times New Roman" panose="02020603050405020304" charset="0"/>
              </a:rPr>
              <a:t>Анализ чувствительности</a:t>
            </a:r>
            <a:endParaRPr lang="ru-RU" altLang="ru-RU" sz="3600">
              <a:cs typeface="Times New Roman" panose="02020603050405020304" charset="0"/>
            </a:endParaRPr>
          </a:p>
        </p:txBody>
      </p:sp>
      <p:pic>
        <p:nvPicPr>
          <p:cNvPr id="15" name="Изображение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07795" y="1045845"/>
            <a:ext cx="6328410" cy="51873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457200" y="177800"/>
            <a:ext cx="8229600" cy="647700"/>
          </a:xfrm>
        </p:spPr>
        <p:txBody>
          <a:bodyPr/>
          <a:p>
            <a:r>
              <a:rPr lang="ru-RU" altLang="ru-RU" sz="3600">
                <a:cs typeface="Times New Roman" panose="02020603050405020304" charset="0"/>
              </a:rPr>
              <a:t>Анализ чувствительности (диаграмма)</a:t>
            </a:r>
            <a:endParaRPr lang="ru-RU" altLang="ru-RU" sz="3600">
              <a:cs typeface="Times New Roman" panose="02020603050405020304" charset="0"/>
            </a:endParaRPr>
          </a:p>
        </p:txBody>
      </p:sp>
      <p:pic>
        <p:nvPicPr>
          <p:cNvPr id="16" name="Изображение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88770" y="930275"/>
            <a:ext cx="6363970" cy="52406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94385"/>
          </a:xfrm>
        </p:spPr>
        <p:txBody>
          <a:bodyPr/>
          <a:p>
            <a:r>
              <a:rPr lang="ru-RU" altLang="ru-RU" sz="3600">
                <a:cs typeface="Times New Roman" panose="02020603050405020304" charset="0"/>
              </a:rPr>
              <a:t>Анализ чувствительности (Сдвиг вправо)</a:t>
            </a:r>
            <a:endParaRPr lang="ru-RU" altLang="ru-RU" sz="3600">
              <a:cs typeface="Times New Roman" panose="02020603050405020304" charset="0"/>
            </a:endParaRPr>
          </a:p>
        </p:txBody>
      </p:sp>
      <p:pic>
        <p:nvPicPr>
          <p:cNvPr id="17" name="Изображение 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61770" y="951230"/>
            <a:ext cx="6220460" cy="51225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47090"/>
          </a:xfrm>
        </p:spPr>
        <p:txBody>
          <a:bodyPr/>
          <a:p>
            <a:r>
              <a:rPr lang="ru-RU" altLang="ru-RU" sz="3600">
                <a:cs typeface="Times New Roman" panose="02020603050405020304" charset="0"/>
              </a:rPr>
              <a:t>Анализ чувствительности (Сдвиг влево)</a:t>
            </a:r>
            <a:endParaRPr lang="ru-RU" altLang="ru-RU" sz="3600">
              <a:cs typeface="Times New Roman" panose="02020603050405020304" charset="0"/>
            </a:endParaRPr>
          </a:p>
        </p:txBody>
      </p:sp>
      <p:pic>
        <p:nvPicPr>
          <p:cNvPr id="18" name="Изображение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84325" y="993140"/>
            <a:ext cx="6131560" cy="50717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30275"/>
          </a:xfrm>
        </p:spPr>
        <p:txBody>
          <a:bodyPr/>
          <a:p>
            <a:r>
              <a:rPr lang="ru-RU" altLang="ru-RU" sz="3600">
                <a:cs typeface="Times New Roman" panose="02020603050405020304" charset="0"/>
              </a:rPr>
              <a:t>Анализ чувствительности (к ФЦ)</a:t>
            </a:r>
            <a:endParaRPr lang="ru-RU" altLang="ru-RU" sz="3600">
              <a:cs typeface="Times New Roman" panose="02020603050405020304" charset="0"/>
            </a:endParaRPr>
          </a:p>
        </p:txBody>
      </p:sp>
      <p:pic>
        <p:nvPicPr>
          <p:cNvPr id="9" name="Изображение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37285" y="1113790"/>
            <a:ext cx="6870065" cy="50838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0595"/>
          </a:xfrm>
        </p:spPr>
        <p:txBody>
          <a:bodyPr/>
          <a:p>
            <a:r>
              <a:rPr lang="ru-RU" altLang="ru-RU" sz="3600">
                <a:cs typeface="Times New Roman" panose="02020603050405020304" charset="0"/>
              </a:rPr>
              <a:t>Анализ чувствительности (к ФЦ)</a:t>
            </a:r>
            <a:endParaRPr lang="ru-RU" altLang="ru-RU" sz="3600">
              <a:cs typeface="Times New Roman" panose="02020603050405020304" charset="0"/>
            </a:endParaRPr>
          </a:p>
        </p:txBody>
      </p:sp>
      <p:pic>
        <p:nvPicPr>
          <p:cNvPr id="20" name="Изображение 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27480" y="1076325"/>
            <a:ext cx="6400800" cy="49904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40435"/>
          </a:xfrm>
        </p:spPr>
        <p:txBody>
          <a:bodyPr/>
          <a:p>
            <a:r>
              <a:rPr lang="ru-RU" altLang="ru-RU" sz="3600">
                <a:cs typeface="Times New Roman" panose="02020603050405020304" charset="0"/>
              </a:rPr>
              <a:t>Анализ чувствительности (к ФЦ)</a:t>
            </a:r>
            <a:endParaRPr lang="ru-RU" altLang="ru-RU" sz="3600">
              <a:cs typeface="Times New Roman" panose="02020603050405020304" charset="0"/>
            </a:endParaRPr>
          </a:p>
        </p:txBody>
      </p:sp>
      <p:pic>
        <p:nvPicPr>
          <p:cNvPr id="21" name="Изображение 1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41450" y="1134110"/>
            <a:ext cx="6393180" cy="49898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99770"/>
          </a:xfrm>
        </p:spPr>
        <p:txBody>
          <a:bodyPr/>
          <a:p>
            <a:r>
              <a:rPr lang="ru-RU" altLang="ru-RU" sz="3600">
                <a:cs typeface="Times New Roman" panose="02020603050405020304" charset="0"/>
              </a:rPr>
              <a:t>Результаты вычислений</a:t>
            </a:r>
            <a:endParaRPr lang="ru-RU" altLang="ru-RU" sz="3600">
              <a:cs typeface="Times New Roman" panose="02020603050405020304" charset="0"/>
            </a:endParaRPr>
          </a:p>
        </p:txBody>
      </p:sp>
      <p:pic>
        <p:nvPicPr>
          <p:cNvPr id="22" name="Изображение 1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7380" y="804545"/>
            <a:ext cx="4664710" cy="57384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Текстовое поле 99"/>
          <p:cNvSpPr txBox="1"/>
          <p:nvPr/>
        </p:nvSpPr>
        <p:spPr>
          <a:xfrm>
            <a:off x="6042025" y="3012440"/>
            <a:ext cx="1718945" cy="10668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sz="1600" b="0" u="none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Вывод – выбираем альтернативу №4 (Trident 620).</a:t>
            </a:r>
            <a:endParaRPr lang="ru-RU" altLang="en-US" sz="1600" b="0" u="none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78205"/>
          </a:xfrm>
        </p:spPr>
        <p:txBody>
          <a:bodyPr/>
          <a:p>
            <a:r>
              <a:rPr lang="en-US" altLang="ru-RU" sz="4400">
                <a:cs typeface="Times New Roman" panose="02020603050405020304" charset="0"/>
              </a:rPr>
              <a:t>2.</a:t>
            </a:r>
            <a:r>
              <a:rPr lang="ru-RU" altLang="ru-RU" sz="4400">
                <a:cs typeface="Times New Roman" panose="02020603050405020304" charset="0"/>
              </a:rPr>
              <a:t>Метод </a:t>
            </a:r>
            <a:r>
              <a:rPr lang="en-US" altLang="ru-RU" sz="4400">
                <a:cs typeface="Times New Roman" panose="02020603050405020304" charset="0"/>
              </a:rPr>
              <a:t>TOPSIS</a:t>
            </a:r>
            <a:endParaRPr lang="en-US" altLang="ru-RU" sz="4400">
              <a:cs typeface="Times New Roman" panose="02020603050405020304" charset="0"/>
            </a:endParaRPr>
          </a:p>
        </p:txBody>
      </p:sp>
      <p:sp>
        <p:nvSpPr>
          <p:cNvPr id="100" name="Текстовое поле 99"/>
          <p:cNvSpPr txBox="1"/>
          <p:nvPr/>
        </p:nvSpPr>
        <p:spPr>
          <a:xfrm>
            <a:off x="2672715" y="5862320"/>
            <a:ext cx="4512945" cy="3352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sz="1600" b="0" u="none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Задание весов критериев </a:t>
            </a:r>
            <a:r>
              <a:rPr lang="ru-RU" sz="1600" b="0" u="none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прямым взвешиванием</a:t>
            </a:r>
            <a:endParaRPr lang="ru-RU" altLang="en-US" sz="1600" b="0" u="none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3" name="Изображение 1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41220" y="995045"/>
            <a:ext cx="5227955" cy="48672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32180"/>
          </a:xfrm>
        </p:spPr>
        <p:txBody>
          <a:bodyPr/>
          <a:p>
            <a:r>
              <a:rPr lang="ru-RU" altLang="ru-RU" sz="4400">
                <a:cs typeface="Times New Roman" panose="02020603050405020304" charset="0"/>
              </a:rPr>
              <a:t>Задача</a:t>
            </a:r>
            <a:endParaRPr lang="ru-RU" altLang="ru-RU" sz="4400">
              <a:cs typeface="Times New Roman" panose="02020603050405020304" charset="0"/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2"/>
          </p:nvPr>
        </p:nvSpPr>
        <p:spPr>
          <a:xfrm>
            <a:off x="271780" y="1181100"/>
            <a:ext cx="7546340" cy="768350"/>
          </a:xfrm>
        </p:spPr>
        <p:txBody>
          <a:bodyPr>
            <a:normAutofit lnSpcReduction="20000"/>
          </a:bodyPr>
          <a:p>
            <a:r>
              <a:rPr lang="ru-RU" altLang="en-US"/>
              <a:t>Выбрать катер для долгосрочных рейсов из представленных ниже:</a:t>
            </a:r>
            <a:endParaRPr lang="ru-RU" altLang="en-US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pic>
        <p:nvPicPr>
          <p:cNvPr id="5" name="Замещающее содержимое 4"/>
          <p:cNvPicPr>
            <a:picLocks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613410" y="2222500"/>
            <a:ext cx="2252980" cy="1522730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895985" y="3745230"/>
            <a:ext cx="1866900" cy="3505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1600"/>
              <a:t>Grizzly 580 DC </a:t>
            </a:r>
            <a:r>
              <a:rPr lang="en-US" altLang="ru-RU" sz="1600"/>
              <a:t>(1)</a:t>
            </a:r>
            <a:endParaRPr lang="en-US" altLang="ru-RU" sz="1600"/>
          </a:p>
        </p:txBody>
      </p:sp>
      <p:sp>
        <p:nvSpPr>
          <p:cNvPr id="100" name="Текстовое поле 99"/>
          <p:cNvSpPr txBox="1"/>
          <p:nvPr/>
        </p:nvSpPr>
        <p:spPr>
          <a:xfrm>
            <a:off x="3751580" y="3745230"/>
            <a:ext cx="1539875" cy="3352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sz="1600" b="0" u="none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Laker V 570 </a:t>
            </a:r>
            <a:r>
              <a:rPr lang="en-US" sz="1600" b="0" u="none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(2)</a:t>
            </a:r>
            <a:endParaRPr lang="en-US" sz="1600" b="0" u="none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975" y="2253615"/>
            <a:ext cx="2190115" cy="1460500"/>
          </a:xfrm>
          <a:prstGeom prst="rect">
            <a:avLst/>
          </a:prstGeom>
        </p:spPr>
      </p:pic>
      <p:sp>
        <p:nvSpPr>
          <p:cNvPr id="8" name="Текстовое поле 7"/>
          <p:cNvSpPr txBox="1"/>
          <p:nvPr/>
        </p:nvSpPr>
        <p:spPr>
          <a:xfrm>
            <a:off x="6127750" y="3752850"/>
            <a:ext cx="1803400" cy="3352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sz="1600" b="0" u="none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Shark DC 580 </a:t>
            </a:r>
            <a:r>
              <a:rPr lang="en-US" sz="1600" b="0" u="none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(3)</a:t>
            </a:r>
            <a:endParaRPr lang="en-US" sz="1600" b="0" u="none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700" y="2284730"/>
            <a:ext cx="2203450" cy="1365885"/>
          </a:xfrm>
          <a:prstGeom prst="rect">
            <a:avLst/>
          </a:prstGeom>
        </p:spPr>
      </p:pic>
      <p:sp>
        <p:nvSpPr>
          <p:cNvPr id="10" name="Текстовое поле 9"/>
          <p:cNvSpPr txBox="1"/>
          <p:nvPr/>
        </p:nvSpPr>
        <p:spPr>
          <a:xfrm>
            <a:off x="995045" y="5925185"/>
            <a:ext cx="1363345" cy="3352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sz="1600" b="0" u="none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Trident 620 </a:t>
            </a:r>
            <a:r>
              <a:rPr lang="en-US" sz="1600" b="0" u="none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(4)</a:t>
            </a:r>
            <a:endParaRPr lang="en-US" sz="1600" b="0" u="none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10" y="4341495"/>
            <a:ext cx="1924050" cy="1388110"/>
          </a:xfrm>
          <a:prstGeom prst="rect">
            <a:avLst/>
          </a:prstGeom>
        </p:spPr>
      </p:pic>
      <p:sp>
        <p:nvSpPr>
          <p:cNvPr id="12" name="Текстовое поле 11"/>
          <p:cNvSpPr txBox="1"/>
          <p:nvPr/>
        </p:nvSpPr>
        <p:spPr>
          <a:xfrm>
            <a:off x="3029585" y="5925185"/>
            <a:ext cx="1424305" cy="3352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sz="1600" b="0" u="none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RusBoat 65 </a:t>
            </a:r>
            <a:r>
              <a:rPr lang="en-US" sz="1600" b="0" u="none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(5)</a:t>
            </a:r>
            <a:endParaRPr lang="en-US" sz="1600" b="0" u="none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3" name="Изображение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6390" y="4341495"/>
            <a:ext cx="1812290" cy="1387475"/>
          </a:xfrm>
          <a:prstGeom prst="rect">
            <a:avLst/>
          </a:prstGeom>
        </p:spPr>
      </p:pic>
      <p:sp>
        <p:nvSpPr>
          <p:cNvPr id="14" name="Текстовое поле 13"/>
          <p:cNvSpPr txBox="1"/>
          <p:nvPr/>
        </p:nvSpPr>
        <p:spPr>
          <a:xfrm>
            <a:off x="5041900" y="5925185"/>
            <a:ext cx="1676400" cy="5791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sz="1600" b="0" u="none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COBRA 2050</a:t>
            </a:r>
            <a:br>
              <a:rPr sz="1600" b="0" u="none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</a:br>
            <a:r>
              <a:rPr sz="1600" b="0" u="none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Elegance OB </a:t>
            </a:r>
            <a:r>
              <a:rPr lang="en-US" sz="1600" b="0" u="none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(7)</a:t>
            </a:r>
            <a:endParaRPr lang="en-US" sz="1600" b="0" u="none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5" name="Изображение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0135" y="4341495"/>
            <a:ext cx="1755140" cy="1379855"/>
          </a:xfrm>
          <a:prstGeom prst="rect">
            <a:avLst/>
          </a:prstGeom>
        </p:spPr>
      </p:pic>
      <p:sp>
        <p:nvSpPr>
          <p:cNvPr id="16" name="Текстовое поле 15"/>
          <p:cNvSpPr txBox="1"/>
          <p:nvPr/>
        </p:nvSpPr>
        <p:spPr>
          <a:xfrm>
            <a:off x="6885940" y="5925185"/>
            <a:ext cx="1929130" cy="3352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sz="1600" b="0" u="none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Silver Dorado 540 </a:t>
            </a:r>
            <a:r>
              <a:rPr lang="en-US" sz="1600" b="0" u="none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(8)</a:t>
            </a:r>
            <a:endParaRPr lang="en-US" sz="1600" b="0" u="none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7" name="Изображение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7670" y="4341495"/>
            <a:ext cx="2057400" cy="137985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pic>
        <p:nvPicPr>
          <p:cNvPr id="24" name="Изображение 1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41020" y="1337310"/>
            <a:ext cx="8229600" cy="41833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13460"/>
          </a:xfrm>
        </p:spPr>
        <p:txBody>
          <a:bodyPr/>
          <a:p>
            <a:r>
              <a:rPr lang="ru-RU" altLang="ru-RU" sz="4400">
                <a:cs typeface="Times New Roman" panose="02020603050405020304" charset="0"/>
              </a:rPr>
              <a:t>Диаграмма значений альтернатив</a:t>
            </a:r>
            <a:endParaRPr lang="ru-RU" altLang="ru-RU" sz="4400"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pic>
        <p:nvPicPr>
          <p:cNvPr id="25" name="Изображение 1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631950" y="435610"/>
            <a:ext cx="5880735" cy="58261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pic>
        <p:nvPicPr>
          <p:cNvPr id="26" name="Изображение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505" y="104140"/>
            <a:ext cx="5078730" cy="50412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" name="Изображение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730" y="1057910"/>
            <a:ext cx="6201410" cy="52343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pic>
        <p:nvPicPr>
          <p:cNvPr id="28" name="Изображение 1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319530"/>
            <a:ext cx="8229600" cy="36118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457200" y="262255"/>
            <a:ext cx="8229600" cy="699770"/>
          </a:xfrm>
        </p:spPr>
        <p:txBody>
          <a:bodyPr/>
          <a:p>
            <a:r>
              <a:rPr lang="ru-RU" altLang="ru-RU" sz="3600">
                <a:cs typeface="Times New Roman" panose="02020603050405020304" charset="0"/>
              </a:rPr>
              <a:t>Результаты вычислений</a:t>
            </a:r>
            <a:endParaRPr lang="ru-RU" altLang="ru-RU" sz="3600">
              <a:cs typeface="Times New Roman" panose="02020603050405020304" charset="0"/>
            </a:endParaRPr>
          </a:p>
        </p:txBody>
      </p:sp>
      <p:sp>
        <p:nvSpPr>
          <p:cNvPr id="100" name="Текстовое поле 99"/>
          <p:cNvSpPr txBox="1"/>
          <p:nvPr/>
        </p:nvSpPr>
        <p:spPr>
          <a:xfrm>
            <a:off x="2178685" y="5409565"/>
            <a:ext cx="5080000" cy="3352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algn="l"/>
            <a:r>
              <a:rPr sz="1600" b="0" u="none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Вывод – выбираем альтернативу №7 (Silver Dorado 540).</a:t>
            </a:r>
            <a:endParaRPr lang="ru-RU" altLang="en-US" sz="1600" b="0" u="none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46455"/>
          </a:xfrm>
        </p:spPr>
        <p:txBody>
          <a:bodyPr/>
          <a:p>
            <a:r>
              <a:rPr lang="ru-RU" altLang="en-US" sz="4400">
                <a:cs typeface="Times New Roman" panose="02020603050405020304" charset="0"/>
              </a:rPr>
              <a:t>3</a:t>
            </a:r>
            <a:r>
              <a:rPr lang="en-US" altLang="ru-RU" sz="4400">
                <a:cs typeface="Times New Roman" panose="02020603050405020304" charset="0"/>
              </a:rPr>
              <a:t>.</a:t>
            </a:r>
            <a:r>
              <a:rPr lang="ru-RU" altLang="ru-RU" sz="4400">
                <a:cs typeface="Times New Roman" panose="02020603050405020304" charset="0"/>
              </a:rPr>
              <a:t>Метод </a:t>
            </a:r>
            <a:r>
              <a:rPr lang="en-US" altLang="ru-RU" sz="4400">
                <a:cs typeface="Times New Roman" panose="02020603050405020304" charset="0"/>
              </a:rPr>
              <a:t>AHP</a:t>
            </a:r>
            <a:endParaRPr lang="en-US" altLang="ru-RU" sz="4400">
              <a:cs typeface="Times New Roman" panose="02020603050405020304" charset="0"/>
            </a:endParaRPr>
          </a:p>
        </p:txBody>
      </p:sp>
      <p:pic>
        <p:nvPicPr>
          <p:cNvPr id="29" name="Изображение 2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3250" y="1730375"/>
            <a:ext cx="8164195" cy="39509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Текстовое поле 99"/>
          <p:cNvSpPr txBox="1"/>
          <p:nvPr/>
        </p:nvSpPr>
        <p:spPr>
          <a:xfrm>
            <a:off x="2145665" y="1067435"/>
            <a:ext cx="6221095" cy="3352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sz="1600" b="0" u="none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Оценка критериев методом попарного сравнения.</a:t>
            </a:r>
            <a:endParaRPr lang="ru-RU" altLang="en-US" sz="1600" b="0" u="none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5660"/>
          </a:xfrm>
        </p:spPr>
        <p:txBody>
          <a:bodyPr/>
          <a:p>
            <a:r>
              <a:rPr sz="280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Оценка </a:t>
            </a:r>
            <a:r>
              <a:rPr lang="ru-RU" sz="280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альтернатив</a:t>
            </a:r>
            <a:r>
              <a:rPr sz="280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 методом попарного сравнения.</a:t>
            </a:r>
            <a:endParaRPr lang="ru-RU" altLang="en-US" sz="280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pic>
        <p:nvPicPr>
          <p:cNvPr id="30" name="Изображение 2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52425" y="1414780"/>
            <a:ext cx="5437505" cy="32943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" name="Изображение 22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588895" y="3373120"/>
            <a:ext cx="5569585" cy="33934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89000"/>
          </a:xfrm>
        </p:spPr>
        <p:txBody>
          <a:bodyPr/>
          <a:p>
            <a:r>
              <a:rPr sz="280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Оценка </a:t>
            </a:r>
            <a:r>
              <a:rPr lang="ru-RU" sz="280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альтернатив</a:t>
            </a:r>
            <a:r>
              <a:rPr sz="280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 методом попарного сравнения.</a:t>
            </a:r>
            <a:endParaRPr lang="ru-RU" altLang="en-US" sz="280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pic>
        <p:nvPicPr>
          <p:cNvPr id="32" name="Изображение 23"/>
          <p:cNvPicPr>
            <a:picLocks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457200" y="1265555"/>
            <a:ext cx="5241290" cy="3203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" name="Изображение 2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973705" y="3136900"/>
            <a:ext cx="5613400" cy="34328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05180"/>
          </a:xfrm>
        </p:spPr>
        <p:txBody>
          <a:bodyPr/>
          <a:p>
            <a:r>
              <a:rPr sz="280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Оценка </a:t>
            </a:r>
            <a:r>
              <a:rPr lang="ru-RU" sz="280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альтернатив</a:t>
            </a:r>
            <a:r>
              <a:rPr sz="2800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  <a:sym typeface="+mn-ea"/>
              </a:rPr>
              <a:t> методом попарного сравнения.</a:t>
            </a:r>
            <a:endParaRPr lang="ru-RU" altLang="en-US" sz="2800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pic>
        <p:nvPicPr>
          <p:cNvPr id="35" name="Изображение 26"/>
          <p:cNvPicPr>
            <a:picLocks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457200" y="1285875"/>
            <a:ext cx="5443855" cy="3330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" name="Изображение 2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235325" y="3273425"/>
            <a:ext cx="5524500" cy="33883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09930"/>
          </a:xfrm>
        </p:spPr>
        <p:txBody>
          <a:bodyPr/>
          <a:p>
            <a:r>
              <a:rPr lang="ru-RU" altLang="ru-RU" sz="3600">
                <a:cs typeface="Times New Roman" panose="02020603050405020304" charset="0"/>
              </a:rPr>
              <a:t>Анализ чувствительности</a:t>
            </a:r>
            <a:endParaRPr lang="ru-RU" altLang="ru-RU" sz="3600">
              <a:cs typeface="Times New Roman" panose="02020603050405020304" charset="0"/>
            </a:endParaRPr>
          </a:p>
        </p:txBody>
      </p:sp>
      <p:pic>
        <p:nvPicPr>
          <p:cNvPr id="36" name="Изображение 2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73580" y="861060"/>
            <a:ext cx="5124450" cy="51352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pic>
        <p:nvPicPr>
          <p:cNvPr id="38" name="Изображение 29"/>
          <p:cNvPicPr>
            <a:picLocks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292735" y="525145"/>
            <a:ext cx="4857750" cy="4876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" name="Изображение 2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171190" y="2284095"/>
            <a:ext cx="4383405" cy="44094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 sz="4400">
                <a:cs typeface="Times New Roman" panose="02020603050405020304" charset="0"/>
              </a:rPr>
              <a:t>Исходная диаграмма с критериями и альтернативами</a:t>
            </a:r>
            <a:endParaRPr lang="ru-RU" altLang="ru-RU" sz="4400">
              <a:cs typeface="Times New Roman" panose="02020603050405020304" charset="0"/>
            </a:endParaRPr>
          </a:p>
        </p:txBody>
      </p:sp>
      <p:pic>
        <p:nvPicPr>
          <p:cNvPr id="7" name="Изображение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4140" y="1846580"/>
            <a:ext cx="6489065" cy="39763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99770"/>
          </a:xfrm>
        </p:spPr>
        <p:txBody>
          <a:bodyPr/>
          <a:p>
            <a:r>
              <a:rPr lang="ru-RU" altLang="ru-RU" sz="3600">
                <a:cs typeface="Times New Roman" panose="02020603050405020304" charset="0"/>
              </a:rPr>
              <a:t>Результаты вычислений</a:t>
            </a:r>
            <a:endParaRPr lang="ru-RU" altLang="ru-RU" sz="3600">
              <a:cs typeface="Times New Roman" panose="02020603050405020304" charset="0"/>
            </a:endParaRPr>
          </a:p>
        </p:txBody>
      </p:sp>
      <p:pic>
        <p:nvPicPr>
          <p:cNvPr id="40" name="Изображение 3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1000" y="930910"/>
            <a:ext cx="4726305" cy="54502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Текстовое поле 99"/>
          <p:cNvSpPr txBox="1"/>
          <p:nvPr/>
        </p:nvSpPr>
        <p:spPr>
          <a:xfrm>
            <a:off x="5714365" y="2854960"/>
            <a:ext cx="1866265" cy="8229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sz="1600" b="0" u="none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Вывод – выбираем альтернативу №7 (Silver Dorado 540).</a:t>
            </a:r>
            <a:endParaRPr lang="ru-RU" altLang="en-US" sz="1600" b="0" u="none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1860"/>
          </a:xfrm>
        </p:spPr>
        <p:txBody>
          <a:bodyPr/>
          <a:p>
            <a:r>
              <a:rPr lang="en-US" altLang="ru-RU" sz="4400">
                <a:cs typeface="Times New Roman" panose="02020603050405020304" charset="0"/>
              </a:rPr>
              <a:t>4. </a:t>
            </a:r>
            <a:r>
              <a:rPr lang="ru-RU" altLang="ru-RU" sz="4400">
                <a:cs typeface="Times New Roman" panose="02020603050405020304" charset="0"/>
              </a:rPr>
              <a:t>Метод </a:t>
            </a:r>
            <a:r>
              <a:rPr lang="en-US" altLang="ru-RU" sz="4400">
                <a:cs typeface="Times New Roman" panose="02020603050405020304" charset="0"/>
              </a:rPr>
              <a:t>PROMETHEE</a:t>
            </a:r>
            <a:endParaRPr lang="en-US" altLang="ru-RU" sz="4400">
              <a:cs typeface="Times New Roman" panose="02020603050405020304" charset="0"/>
            </a:endParaRPr>
          </a:p>
        </p:txBody>
      </p:sp>
      <p:pic>
        <p:nvPicPr>
          <p:cNvPr id="10" name="Изображение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14880" y="998855"/>
            <a:ext cx="5111115" cy="50057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Текстовое поле 99"/>
          <p:cNvSpPr txBox="1"/>
          <p:nvPr/>
        </p:nvSpPr>
        <p:spPr>
          <a:xfrm>
            <a:off x="2599690" y="6004560"/>
            <a:ext cx="4512945" cy="3352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sz="1600" b="0" u="none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Задание весов критериев </a:t>
            </a:r>
            <a:r>
              <a:rPr lang="ru-RU" sz="1600" b="0" u="none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рейтинговым методом</a:t>
            </a:r>
            <a:endParaRPr lang="ru-RU" altLang="en-US" sz="1600" b="0" u="none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pic>
        <p:nvPicPr>
          <p:cNvPr id="12" name="Изображени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90065" y="391160"/>
            <a:ext cx="5742940" cy="56559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pic>
        <p:nvPicPr>
          <p:cNvPr id="45" name="Изображение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86715" y="140970"/>
            <a:ext cx="5581015" cy="55168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" name="Изображение 4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451225" y="1141095"/>
            <a:ext cx="5260975" cy="52400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pic>
        <p:nvPicPr>
          <p:cNvPr id="110" name="Изображение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80670" y="450850"/>
            <a:ext cx="5880100" cy="35921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1" name="Изображение 4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284220" y="3050540"/>
            <a:ext cx="5696585" cy="34759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pic>
        <p:nvPicPr>
          <p:cNvPr id="112" name="Изображение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81305" y="385445"/>
            <a:ext cx="5842000" cy="35483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3" name="Изображение 6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148965" y="2687320"/>
            <a:ext cx="5876290" cy="35693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pic>
        <p:nvPicPr>
          <p:cNvPr id="121" name="Изображение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23215" y="469900"/>
            <a:ext cx="5497195" cy="33356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" name="Изображение 8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065145" y="2540635"/>
            <a:ext cx="5852160" cy="35382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457200" y="0"/>
            <a:ext cx="8656320" cy="725170"/>
          </a:xfrm>
        </p:spPr>
        <p:txBody>
          <a:bodyPr/>
          <a:p>
            <a:r>
              <a:rPr lang="ru-RU" altLang="ru-RU" sz="3600">
                <a:cs typeface="Times New Roman" panose="02020603050405020304" charset="0"/>
              </a:rPr>
              <a:t>Результаты вычислений </a:t>
            </a:r>
            <a:r>
              <a:rPr lang="en-US" altLang="ru-RU" sz="3600">
                <a:cs typeface="Times New Roman" panose="02020603050405020304" charset="0"/>
              </a:rPr>
              <a:t>(PROMETHEE-1)</a:t>
            </a:r>
            <a:endParaRPr lang="en-US" altLang="ru-RU" sz="3600">
              <a:cs typeface="Times New Roman" panose="02020603050405020304" charset="0"/>
            </a:endParaRPr>
          </a:p>
        </p:txBody>
      </p:sp>
      <p:pic>
        <p:nvPicPr>
          <p:cNvPr id="108" name="Изображение 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158240" y="1007110"/>
            <a:ext cx="7122795" cy="48437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pic>
        <p:nvPicPr>
          <p:cNvPr id="109" name="Изображение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74750" y="944245"/>
            <a:ext cx="7025640" cy="48113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457200" y="0"/>
            <a:ext cx="8656320" cy="725170"/>
          </a:xfrm>
        </p:spPr>
        <p:txBody>
          <a:bodyPr/>
          <a:p>
            <a:r>
              <a:rPr lang="ru-RU" altLang="ru-RU" sz="3600">
                <a:cs typeface="Times New Roman" panose="02020603050405020304" charset="0"/>
              </a:rPr>
              <a:t>Результаты вычислений </a:t>
            </a:r>
            <a:r>
              <a:rPr lang="en-US" altLang="ru-RU" sz="3600">
                <a:cs typeface="Times New Roman" panose="02020603050405020304" charset="0"/>
              </a:rPr>
              <a:t>(PROMETHEE-2)</a:t>
            </a:r>
            <a:endParaRPr lang="en-US" altLang="ru-RU" sz="3600"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82015"/>
          </a:xfrm>
        </p:spPr>
        <p:txBody>
          <a:bodyPr/>
          <a:p>
            <a:r>
              <a:rPr lang="en-US" altLang="ru-RU" sz="4400">
                <a:cs typeface="Times New Roman" panose="02020603050405020304" charset="0"/>
              </a:rPr>
              <a:t>5. </a:t>
            </a:r>
            <a:r>
              <a:rPr lang="ru-RU" altLang="ru-RU" sz="4400">
                <a:cs typeface="Times New Roman" panose="02020603050405020304" charset="0"/>
              </a:rPr>
              <a:t>Метод </a:t>
            </a:r>
            <a:r>
              <a:rPr lang="en-US" altLang="ru-RU" sz="4400">
                <a:cs typeface="Times New Roman" panose="02020603050405020304" charset="0"/>
              </a:rPr>
              <a:t>MAUT</a:t>
            </a:r>
            <a:endParaRPr lang="en-US" altLang="ru-RU" sz="4400">
              <a:cs typeface="Times New Roman" panose="02020603050405020304" charset="0"/>
            </a:endParaRPr>
          </a:p>
        </p:txBody>
      </p:sp>
      <p:pic>
        <p:nvPicPr>
          <p:cNvPr id="55" name="Изображение 5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48385" y="1056005"/>
            <a:ext cx="7430770" cy="47459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7435"/>
          </a:xfrm>
        </p:spPr>
        <p:txBody>
          <a:bodyPr/>
          <a:p>
            <a:r>
              <a:rPr lang="ru-RU" altLang="ru-RU" sz="4400">
                <a:cs typeface="Times New Roman" panose="02020603050405020304" charset="0"/>
              </a:rPr>
              <a:t>Таблица Характеристик</a:t>
            </a:r>
            <a:endParaRPr lang="ru-RU" altLang="ru-RU" sz="4400">
              <a:cs typeface="Times New Roman" panose="02020603050405020304" charset="0"/>
            </a:endParaRPr>
          </a:p>
        </p:txBody>
      </p:sp>
      <p:graphicFrame>
        <p:nvGraphicFramePr>
          <p:cNvPr id="0" name="Замещающее содержимое -1"/>
          <p:cNvGraphicFramePr/>
          <p:nvPr>
            <p:ph idx="1"/>
          </p:nvPr>
        </p:nvGraphicFramePr>
        <p:xfrm>
          <a:off x="457200" y="1316355"/>
          <a:ext cx="8229600" cy="31362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7605"/>
                <a:gridCol w="1183640"/>
                <a:gridCol w="1120140"/>
                <a:gridCol w="956310"/>
                <a:gridCol w="1359535"/>
                <a:gridCol w="1334135"/>
                <a:gridCol w="1118235"/>
              </a:tblGrid>
              <a:tr h="784225">
                <a:tc>
                  <a:txBody>
                    <a:bodyPr/>
                    <a:p>
                      <a:pPr marL="0" indent="0" algn="l">
                        <a:buNone/>
                      </a:pPr>
                      <a:endParaRPr lang="ru-RU" altLang="en-US" sz="10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200" b="1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С1</a:t>
                      </a:r>
                      <a:r>
                        <a:rPr sz="12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-Материал корпуса (значения 1,2 или 3)</a:t>
                      </a:r>
                      <a:endParaRPr lang="ru-RU" altLang="en-US" sz="1200" b="1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200" b="1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С2</a:t>
                      </a:r>
                      <a:r>
                        <a:rPr sz="12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-Цена (млн. руб)</a:t>
                      </a:r>
                      <a:endParaRPr lang="ru-RU" altLang="en-US" sz="1200" b="1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200" b="1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С3</a:t>
                      </a:r>
                      <a:r>
                        <a:rPr sz="12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-Масса (кг)</a:t>
                      </a:r>
                      <a:endParaRPr lang="ru-RU" altLang="en-US" sz="1200" b="1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200" b="1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С4</a:t>
                      </a:r>
                      <a:r>
                        <a:rPr sz="12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-вместимость (количество человек)</a:t>
                      </a:r>
                      <a:endParaRPr lang="ru-RU" altLang="en-US" sz="1200" b="1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200" b="1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С5</a:t>
                      </a:r>
                      <a:r>
                        <a:rPr sz="12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-Мощность мотора (л.с)</a:t>
                      </a:r>
                      <a:endParaRPr lang="ru-RU" altLang="en-US" sz="1200" b="1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200" b="1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С6</a:t>
                      </a:r>
                      <a:r>
                        <a:rPr sz="12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-Высота борта (см)</a:t>
                      </a:r>
                      <a:endParaRPr lang="ru-RU" altLang="en-US" sz="1200" b="1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179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200" b="1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А1</a:t>
                      </a:r>
                      <a:r>
                        <a:rPr sz="12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-Grizzly 580 DC</a:t>
                      </a:r>
                      <a:endParaRPr lang="ru-RU" altLang="en-US" sz="1200" b="1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2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2</a:t>
                      </a:r>
                      <a:endParaRPr lang="ru-RU" altLang="en-US" sz="12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2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0.695</a:t>
                      </a:r>
                      <a:endParaRPr lang="ru-RU" altLang="en-US" sz="12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2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560</a:t>
                      </a:r>
                      <a:endParaRPr lang="ru-RU" altLang="en-US" sz="12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2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8</a:t>
                      </a:r>
                      <a:endParaRPr lang="ru-RU" altLang="en-US" sz="12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2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150</a:t>
                      </a:r>
                      <a:endParaRPr lang="ru-RU" altLang="en-US" sz="12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2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90</a:t>
                      </a:r>
                      <a:endParaRPr lang="ru-RU" altLang="en-US" sz="12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621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200" b="1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A2</a:t>
                      </a:r>
                      <a:r>
                        <a:rPr sz="12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-Laker V 570</a:t>
                      </a:r>
                      <a:endParaRPr lang="ru-RU" altLang="en-US" sz="1200" b="1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2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3</a:t>
                      </a:r>
                      <a:endParaRPr lang="ru-RU" altLang="en-US" sz="12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2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0.925</a:t>
                      </a:r>
                      <a:endParaRPr lang="ru-RU" altLang="en-US" sz="12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2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700</a:t>
                      </a:r>
                      <a:endParaRPr lang="ru-RU" altLang="en-US" sz="12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2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6</a:t>
                      </a:r>
                      <a:endParaRPr lang="ru-RU" altLang="en-US" sz="12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2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155</a:t>
                      </a:r>
                      <a:endParaRPr lang="ru-RU" altLang="en-US" sz="12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2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97</a:t>
                      </a:r>
                      <a:endParaRPr lang="ru-RU" altLang="en-US" sz="12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179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200" b="1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A3</a:t>
                      </a:r>
                      <a:r>
                        <a:rPr sz="12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-Shark DC 580</a:t>
                      </a:r>
                      <a:endParaRPr lang="ru-RU" altLang="en-US" sz="1200" b="1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2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</a:t>
                      </a:r>
                      <a:endParaRPr lang="ru-RU" altLang="en-US" sz="12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2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1.200</a:t>
                      </a:r>
                      <a:endParaRPr lang="ru-RU" altLang="en-US" sz="12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2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660</a:t>
                      </a:r>
                      <a:endParaRPr lang="ru-RU" altLang="en-US" sz="12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2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5</a:t>
                      </a:r>
                      <a:endParaRPr lang="ru-RU" altLang="en-US" sz="12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2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175</a:t>
                      </a:r>
                      <a:endParaRPr lang="ru-RU" altLang="en-US" sz="12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2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117</a:t>
                      </a:r>
                      <a:endParaRPr lang="ru-RU" altLang="en-US" sz="12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621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200" b="1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A4</a:t>
                      </a:r>
                      <a:r>
                        <a:rPr sz="12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-Trident 620</a:t>
                      </a:r>
                      <a:endParaRPr lang="ru-RU" altLang="en-US" sz="1200" b="1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2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</a:t>
                      </a:r>
                      <a:endParaRPr lang="ru-RU" altLang="en-US" sz="12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2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1.150</a:t>
                      </a:r>
                      <a:endParaRPr lang="ru-RU" altLang="en-US" sz="12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2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900</a:t>
                      </a:r>
                      <a:endParaRPr lang="ru-RU" altLang="en-US" sz="12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2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7</a:t>
                      </a:r>
                      <a:endParaRPr lang="ru-RU" altLang="en-US" sz="12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2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175</a:t>
                      </a:r>
                      <a:endParaRPr lang="ru-RU" altLang="en-US" sz="12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2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110</a:t>
                      </a:r>
                      <a:endParaRPr lang="ru-RU" altLang="en-US" sz="12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558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200" b="1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A5</a:t>
                      </a:r>
                      <a:r>
                        <a:rPr sz="12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- RusBoat 65</a:t>
                      </a:r>
                      <a:endParaRPr lang="ru-RU" altLang="en-US" sz="1200" b="1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2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2</a:t>
                      </a:r>
                      <a:endParaRPr lang="ru-RU" altLang="en-US" sz="12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2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1.012</a:t>
                      </a:r>
                      <a:endParaRPr lang="ru-RU" altLang="en-US" sz="12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2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750</a:t>
                      </a:r>
                      <a:endParaRPr lang="ru-RU" altLang="en-US" sz="12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2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6</a:t>
                      </a:r>
                      <a:endParaRPr lang="ru-RU" altLang="en-US" sz="12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2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195</a:t>
                      </a:r>
                      <a:endParaRPr lang="ru-RU" altLang="en-US" sz="12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2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105</a:t>
                      </a:r>
                      <a:endParaRPr lang="ru-RU" altLang="en-US" sz="12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801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200" b="1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A6</a:t>
                      </a:r>
                      <a:r>
                        <a:rPr sz="12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-COBRA 2050 Elegance OB</a:t>
                      </a:r>
                      <a:endParaRPr lang="ru-RU" altLang="en-US" sz="1200" b="1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2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3</a:t>
                      </a:r>
                      <a:endParaRPr lang="ru-RU" altLang="en-US" sz="12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2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0.975</a:t>
                      </a:r>
                      <a:endParaRPr lang="ru-RU" altLang="en-US" sz="12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2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1050</a:t>
                      </a:r>
                      <a:endParaRPr lang="ru-RU" altLang="en-US" sz="12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2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6</a:t>
                      </a:r>
                      <a:endParaRPr lang="ru-RU" altLang="en-US" sz="12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2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200</a:t>
                      </a:r>
                      <a:endParaRPr lang="ru-RU" altLang="en-US" sz="12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2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105</a:t>
                      </a:r>
                      <a:endParaRPr lang="ru-RU" altLang="en-US" sz="12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243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200" b="1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A7</a:t>
                      </a:r>
                      <a:r>
                        <a:rPr sz="12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-Silver Dorado 540</a:t>
                      </a:r>
                      <a:endParaRPr lang="ru-RU" altLang="en-US" sz="1200" b="1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2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</a:t>
                      </a:r>
                      <a:endParaRPr lang="ru-RU" altLang="en-US" sz="12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2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1.000</a:t>
                      </a:r>
                      <a:endParaRPr lang="ru-RU" altLang="en-US" sz="12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2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630</a:t>
                      </a:r>
                      <a:endParaRPr lang="ru-RU" altLang="en-US" sz="12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2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7</a:t>
                      </a:r>
                      <a:endParaRPr lang="ru-RU" altLang="en-US" sz="12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2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150</a:t>
                      </a:r>
                      <a:endParaRPr lang="ru-RU" altLang="en-US" sz="12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2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124</a:t>
                      </a:r>
                      <a:endParaRPr lang="ru-RU" altLang="en-US" sz="12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0" name="Текстовое поле 99"/>
          <p:cNvSpPr txBox="1"/>
          <p:nvPr/>
        </p:nvSpPr>
        <p:spPr>
          <a:xfrm>
            <a:off x="597535" y="4701540"/>
            <a:ext cx="8089265" cy="17983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sz="1400" b="0" u="none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Для каждого критерия было выбрано соответствующее направление критерия:</a:t>
            </a:r>
            <a:endParaRPr sz="1400" b="0" u="none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marL="0" indent="0" algn="l"/>
            <a:r>
              <a:rPr sz="1400" b="0" u="none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С1 - </a:t>
            </a:r>
            <a:r>
              <a:rPr sz="1400" b="1" u="none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Минимизация</a:t>
            </a:r>
            <a:r>
              <a:rPr sz="1400" b="0" u="none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(А</a:t>
            </a:r>
            <a:r>
              <a:rPr lang="ru-RU" sz="1400" b="0" u="none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МГ</a:t>
            </a:r>
            <a:r>
              <a:rPr sz="1400" b="0" u="none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сплав лучше стеклопластика из соображений надежности, что важно для длинных рейсов).С2 - </a:t>
            </a:r>
            <a:r>
              <a:rPr sz="1400" b="1" u="none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Минимизация</a:t>
            </a:r>
            <a:r>
              <a:rPr sz="1400" b="0" u="none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(Чем дешевле, тем лучше). Оптимальный бюджет был выбран в размере 1 млн. рубС3 -  </a:t>
            </a:r>
            <a:r>
              <a:rPr sz="1400" b="1" u="none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Максимизация </a:t>
            </a:r>
            <a:r>
              <a:rPr sz="1400" b="0" u="none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(Из соображений достаточной устойчивости на воде </a:t>
            </a:r>
            <a:r>
              <a:rPr lang="ru-RU" sz="1400" b="0" u="none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- до 750 кг оптимально</a:t>
            </a:r>
            <a:r>
              <a:rPr sz="1400" b="0" u="none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).С4 -  </a:t>
            </a:r>
            <a:r>
              <a:rPr sz="1400" b="1" u="none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Максимизация</a:t>
            </a:r>
            <a:r>
              <a:rPr sz="1400" b="0" u="none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(Можно взять большую команду).С5 - </a:t>
            </a:r>
            <a:r>
              <a:rPr sz="1400" b="1" u="none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Максимизация</a:t>
            </a:r>
            <a:r>
              <a:rPr sz="1400" b="0" u="none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(в меру).С6 - </a:t>
            </a:r>
            <a:r>
              <a:rPr sz="1400" b="1" u="none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Максимизация</a:t>
            </a:r>
            <a:r>
              <a:rPr sz="1400" b="0" u="none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(из соображений безопасности).</a:t>
            </a:r>
            <a:endParaRPr lang="ru-RU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7715"/>
          </a:xfrm>
        </p:spPr>
        <p:txBody>
          <a:bodyPr/>
          <a:p>
            <a:r>
              <a:rPr lang="ru-RU" sz="4400">
                <a:cs typeface="Times New Roman" panose="02020603050405020304" charset="0"/>
              </a:rPr>
              <a:t>Задание оценок критериев</a:t>
            </a:r>
            <a:endParaRPr lang="ru-RU" sz="4400">
              <a:cs typeface="Times New Roman" panose="02020603050405020304" charset="0"/>
            </a:endParaRPr>
          </a:p>
        </p:txBody>
      </p:sp>
      <p:pic>
        <p:nvPicPr>
          <p:cNvPr id="56" name="Изображение 1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08355" y="985520"/>
            <a:ext cx="7745095" cy="49314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29945"/>
          </a:xfrm>
        </p:spPr>
        <p:txBody>
          <a:bodyPr/>
          <a:p>
            <a:r>
              <a:rPr lang="ru-RU" sz="4400">
                <a:cs typeface="Times New Roman" panose="02020603050405020304" charset="0"/>
              </a:rPr>
              <a:t>Задание оценок критериев</a:t>
            </a:r>
            <a:endParaRPr lang="ru-RU" sz="4400">
              <a:cs typeface="Times New Roman" panose="02020603050405020304" charset="0"/>
            </a:endParaRPr>
          </a:p>
        </p:txBody>
      </p:sp>
      <p:pic>
        <p:nvPicPr>
          <p:cNvPr id="57" name="Изображение 1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3770" y="1131570"/>
            <a:ext cx="4424680" cy="49479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92175"/>
          </a:xfrm>
        </p:spPr>
        <p:txBody>
          <a:bodyPr/>
          <a:p>
            <a:r>
              <a:rPr lang="ru-RU" altLang="en-US" sz="4400"/>
              <a:t>Функции полезности</a:t>
            </a:r>
            <a:endParaRPr lang="ru-RU" altLang="en-US" sz="4400"/>
          </a:p>
        </p:txBody>
      </p:sp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pic>
        <p:nvPicPr>
          <p:cNvPr id="59" name="Изображение 18"/>
          <p:cNvPicPr>
            <a:picLocks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386715" y="1184910"/>
            <a:ext cx="5570855" cy="34169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8" name="Изображение 1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230880" y="2783840"/>
            <a:ext cx="5481320" cy="3324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pic>
        <p:nvPicPr>
          <p:cNvPr id="60" name="Изображение 1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791970" y="324485"/>
            <a:ext cx="5560060" cy="55816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pic>
        <p:nvPicPr>
          <p:cNvPr id="62" name="Изображение 21"/>
          <p:cNvPicPr>
            <a:picLocks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354330" y="636905"/>
            <a:ext cx="4937760" cy="4927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" name="Изображение 2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978275" y="1478915"/>
            <a:ext cx="4716145" cy="47637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pic>
        <p:nvPicPr>
          <p:cNvPr id="63" name="Изображение 2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573530" y="1139825"/>
            <a:ext cx="6049645" cy="52374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457200" y="0"/>
            <a:ext cx="8573770" cy="892175"/>
          </a:xfrm>
        </p:spPr>
        <p:txBody>
          <a:bodyPr/>
          <a:p>
            <a:r>
              <a:rPr lang="ru-RU" altLang="en-US" sz="4400"/>
              <a:t>Анализ чувствительности к ФП</a:t>
            </a:r>
            <a:endParaRPr lang="ru-RU" altLang="en-US" sz="44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pic>
        <p:nvPicPr>
          <p:cNvPr id="64" name="Изображение 2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323340" y="412750"/>
            <a:ext cx="6424930" cy="55429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pic>
        <p:nvPicPr>
          <p:cNvPr id="65" name="Изображение 2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313180" y="534670"/>
            <a:ext cx="6737985" cy="57886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pic>
        <p:nvPicPr>
          <p:cNvPr id="66" name="Изображение 2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50520" y="231140"/>
            <a:ext cx="4598670" cy="63957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Текстовое поле 99"/>
          <p:cNvSpPr txBox="1"/>
          <p:nvPr/>
        </p:nvSpPr>
        <p:spPr>
          <a:xfrm>
            <a:off x="5481320" y="2689860"/>
            <a:ext cx="2755265" cy="8229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sz="1600" b="0" u="none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Вывод – выбираем альтернативу №4 (Trident 620).</a:t>
            </a:r>
            <a:endParaRPr lang="ru-RU" altLang="en-US" sz="1600" b="0" u="none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/>
        </p:nvSpPr>
        <p:spPr>
          <a:xfrm>
            <a:off x="457200" y="0"/>
            <a:ext cx="8229600" cy="8820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ru-RU" altLang="en-US" sz="4400">
                <a:cs typeface="Times New Roman" panose="02020603050405020304" charset="0"/>
              </a:rPr>
              <a:t>6</a:t>
            </a:r>
            <a:r>
              <a:rPr lang="en-US" altLang="ru-RU" sz="4400">
                <a:cs typeface="Times New Roman" panose="02020603050405020304" charset="0"/>
              </a:rPr>
              <a:t>. </a:t>
            </a:r>
            <a:r>
              <a:rPr lang="ru-RU" altLang="ru-RU" sz="4400">
                <a:cs typeface="Times New Roman" panose="02020603050405020304" charset="0"/>
              </a:rPr>
              <a:t>Метод </a:t>
            </a:r>
            <a:r>
              <a:rPr lang="en-US" altLang="ru-RU" sz="4400">
                <a:cs typeface="Times New Roman" panose="02020603050405020304" charset="0"/>
              </a:rPr>
              <a:t>PROMAA</a:t>
            </a:r>
            <a:endParaRPr lang="en-US" altLang="ru-RU" sz="4400">
              <a:cs typeface="Times New Roman" panose="02020603050405020304" charset="0"/>
            </a:endParaRPr>
          </a:p>
        </p:txBody>
      </p:sp>
      <p:pic>
        <p:nvPicPr>
          <p:cNvPr id="76" name="Изображение 2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72490" y="1078865"/>
            <a:ext cx="7700010" cy="48475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3815472" y="6391160"/>
            <a:ext cx="1512168" cy="385390"/>
          </a:xfrm>
        </p:spPr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03300"/>
          </a:xfrm>
        </p:spPr>
        <p:txBody>
          <a:bodyPr/>
          <a:p>
            <a:r>
              <a:rPr lang="en-US" altLang="ru-RU" sz="4400">
                <a:cs typeface="Times New Roman" panose="02020603050405020304" charset="0"/>
              </a:rPr>
              <a:t>1.</a:t>
            </a:r>
            <a:r>
              <a:rPr lang="ru-RU" altLang="ru-RU" sz="4400">
                <a:cs typeface="Times New Roman" panose="02020603050405020304" charset="0"/>
              </a:rPr>
              <a:t>Метод </a:t>
            </a:r>
            <a:r>
              <a:rPr lang="en-US" altLang="ru-RU" sz="4400">
                <a:cs typeface="Times New Roman" panose="02020603050405020304" charset="0"/>
              </a:rPr>
              <a:t>MAVT</a:t>
            </a:r>
            <a:endParaRPr lang="en-US" altLang="ru-RU" sz="4400">
              <a:cs typeface="Times New Roman" panose="02020603050405020304" charset="0"/>
            </a:endParaRPr>
          </a:p>
        </p:txBody>
      </p:sp>
      <p:pic>
        <p:nvPicPr>
          <p:cNvPr id="8" name="Изображение 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28700" y="1003300"/>
            <a:ext cx="7307580" cy="4667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Текстовое поле 99"/>
          <p:cNvSpPr txBox="1"/>
          <p:nvPr/>
        </p:nvSpPr>
        <p:spPr>
          <a:xfrm>
            <a:off x="2691765" y="5804535"/>
            <a:ext cx="4188460" cy="3352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sz="1600" b="0" u="none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Задание весов критериев методом swing</a:t>
            </a:r>
            <a:endParaRPr lang="ru-RU" altLang="en-US" sz="1600" b="0" u="none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pic>
        <p:nvPicPr>
          <p:cNvPr id="78" name="Изображение 2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3130" y="678180"/>
            <a:ext cx="7732395" cy="52641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pic>
        <p:nvPicPr>
          <p:cNvPr id="77" name="Изображение 2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8845" y="683260"/>
            <a:ext cx="7725410" cy="52343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pic>
        <p:nvPicPr>
          <p:cNvPr id="79" name="Изображение 2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68630" y="565785"/>
            <a:ext cx="5449570" cy="33280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0" name="Изображение 30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232150" y="2414270"/>
            <a:ext cx="5852160" cy="36017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pic>
        <p:nvPicPr>
          <p:cNvPr id="81" name="Изображение 3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64235" y="816610"/>
            <a:ext cx="7129780" cy="43891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pic>
        <p:nvPicPr>
          <p:cNvPr id="82" name="Изображение 3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245235" y="472440"/>
            <a:ext cx="6581775" cy="56153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pic>
        <p:nvPicPr>
          <p:cNvPr id="83" name="Изображение 3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91260" y="412115"/>
            <a:ext cx="6762115" cy="57378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pic>
        <p:nvPicPr>
          <p:cNvPr id="84" name="Изображение 3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50010" y="433070"/>
            <a:ext cx="6673215" cy="56794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pic>
        <p:nvPicPr>
          <p:cNvPr id="85" name="Изображение 3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71015" y="995680"/>
            <a:ext cx="5883275" cy="53854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Заголовок 5"/>
          <p:cNvSpPr>
            <a:spLocks noGrp="1"/>
          </p:cNvSpPr>
          <p:nvPr/>
        </p:nvSpPr>
        <p:spPr>
          <a:xfrm>
            <a:off x="456565" y="30480"/>
            <a:ext cx="8511540" cy="8820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ru-RU" sz="4400">
                <a:cs typeface="Times New Roman" panose="02020603050405020304" charset="0"/>
              </a:rPr>
              <a:t>Результаты вычислений (индексы)</a:t>
            </a:r>
            <a:endParaRPr lang="ru-RU" sz="4400"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/>
        </p:nvSpPr>
        <p:spPr>
          <a:xfrm>
            <a:off x="467995" y="187325"/>
            <a:ext cx="8511540" cy="6115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ru-RU" sz="4400">
                <a:cs typeface="Times New Roman" panose="02020603050405020304" charset="0"/>
              </a:rPr>
              <a:t>Результаты вычислений </a:t>
            </a:r>
            <a:r>
              <a:rPr lang="ru-RU" sz="2800">
                <a:cs typeface="Times New Roman" panose="02020603050405020304" charset="0"/>
              </a:rPr>
              <a:t>(ранжирование)</a:t>
            </a:r>
            <a:endParaRPr lang="ru-RU" sz="2800">
              <a:cs typeface="Times New Roman" panose="02020603050405020304" charset="0"/>
            </a:endParaRPr>
          </a:p>
        </p:txBody>
      </p:sp>
      <p:pic>
        <p:nvPicPr>
          <p:cNvPr id="89" name="Изображение 3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3570" y="974725"/>
            <a:ext cx="5885815" cy="54063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Текстовое поле 99"/>
          <p:cNvSpPr txBox="1"/>
          <p:nvPr/>
        </p:nvSpPr>
        <p:spPr>
          <a:xfrm>
            <a:off x="6634480" y="2742565"/>
            <a:ext cx="2161540" cy="8229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sz="1600" b="0" u="none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Вывод – выбираем альтернативу №4 (Trident 620).</a:t>
            </a:r>
            <a:endParaRPr lang="ru-RU" altLang="en-US" sz="1600" b="0" u="none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/>
        </p:nvSpPr>
        <p:spPr>
          <a:xfrm>
            <a:off x="457200" y="0"/>
            <a:ext cx="8229600" cy="8820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altLang="ru-RU" sz="4400">
                <a:cs typeface="Times New Roman" panose="02020603050405020304" charset="0"/>
              </a:rPr>
              <a:t>7. </a:t>
            </a:r>
            <a:r>
              <a:rPr lang="ru-RU" altLang="ru-RU" sz="4400">
                <a:cs typeface="Times New Roman" panose="02020603050405020304" charset="0"/>
              </a:rPr>
              <a:t>Метод </a:t>
            </a:r>
            <a:r>
              <a:rPr lang="en-US" altLang="ru-RU" sz="4400">
                <a:cs typeface="Times New Roman" panose="02020603050405020304" charset="0"/>
              </a:rPr>
              <a:t>FuzzyMAVT</a:t>
            </a:r>
            <a:r>
              <a:rPr lang="ru-RU" altLang="ru-RU" sz="4400">
                <a:cs typeface="Times New Roman" panose="02020603050405020304" charset="0"/>
              </a:rPr>
              <a:t> </a:t>
            </a:r>
            <a:endParaRPr lang="en-US" altLang="ru-RU" sz="4400">
              <a:cs typeface="Times New Roman" panose="02020603050405020304" charset="0"/>
            </a:endParaRPr>
          </a:p>
        </p:txBody>
      </p:sp>
      <p:pic>
        <p:nvPicPr>
          <p:cNvPr id="46" name="Изображение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55675" y="1165860"/>
            <a:ext cx="7568565" cy="47650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 sz="4400">
                <a:cs typeface="Times New Roman" panose="02020603050405020304" charset="0"/>
              </a:rPr>
              <a:t>Таблица Доминирования альтернатив</a:t>
            </a:r>
            <a:endParaRPr lang="ru-RU" altLang="ru-RU" sz="4400">
              <a:cs typeface="Times New Roman" panose="02020603050405020304" charset="0"/>
            </a:endParaRPr>
          </a:p>
        </p:txBody>
      </p:sp>
      <p:pic>
        <p:nvPicPr>
          <p:cNvPr id="9" name="Изображение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07720" y="1600200"/>
            <a:ext cx="7683500" cy="44869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pic>
        <p:nvPicPr>
          <p:cNvPr id="91" name="Изображение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18440" y="643255"/>
            <a:ext cx="5746750" cy="34690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" name="Изображение 4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189605" y="2432685"/>
            <a:ext cx="5645150" cy="34112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pic>
        <p:nvPicPr>
          <p:cNvPr id="93" name="Изображение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91210" y="473075"/>
            <a:ext cx="7029450" cy="58870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pic>
        <p:nvPicPr>
          <p:cNvPr id="94" name="Изображение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688465" y="301625"/>
            <a:ext cx="5507355" cy="5959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pic>
        <p:nvPicPr>
          <p:cNvPr id="95" name="Изображение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4400" y="349250"/>
            <a:ext cx="7544435" cy="58521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pic>
        <p:nvPicPr>
          <p:cNvPr id="96" name="Изображение 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42695" y="317500"/>
            <a:ext cx="7137400" cy="55867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pic>
        <p:nvPicPr>
          <p:cNvPr id="97" name="Изображение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83615" y="276860"/>
            <a:ext cx="7373620" cy="57137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pic>
        <p:nvPicPr>
          <p:cNvPr id="98" name="Изображение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86740" y="798830"/>
            <a:ext cx="8108315" cy="51523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Заголовок 5"/>
          <p:cNvSpPr>
            <a:spLocks noGrp="1"/>
          </p:cNvSpPr>
          <p:nvPr/>
        </p:nvSpPr>
        <p:spPr>
          <a:xfrm>
            <a:off x="467995" y="187325"/>
            <a:ext cx="8511540" cy="6115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ru-RU" sz="4400">
                <a:cs typeface="Times New Roman" panose="02020603050405020304" charset="0"/>
              </a:rPr>
              <a:t>Результаты вычислений</a:t>
            </a:r>
            <a:endParaRPr lang="ru-RU" sz="2800">
              <a:cs typeface="Times New Roman" panose="02020603050405020304" charset="0"/>
            </a:endParaRPr>
          </a:p>
        </p:txBody>
      </p:sp>
      <p:sp>
        <p:nvSpPr>
          <p:cNvPr id="100" name="Текстовое поле 99"/>
          <p:cNvSpPr txBox="1"/>
          <p:nvPr/>
        </p:nvSpPr>
        <p:spPr>
          <a:xfrm>
            <a:off x="2413000" y="6091555"/>
            <a:ext cx="5080000" cy="2895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algn="l"/>
            <a:r>
              <a:rPr sz="1300" b="0" u="none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Вывод – выбираем альтернативу №4 (Trident 620).</a:t>
            </a:r>
            <a:endParaRPr lang="ru-RU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/>
        </p:nvSpPr>
        <p:spPr>
          <a:xfrm>
            <a:off x="457200" y="0"/>
            <a:ext cx="8229600" cy="8820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altLang="ru-RU" sz="4400">
                <a:cs typeface="Times New Roman" panose="02020603050405020304" charset="0"/>
              </a:rPr>
              <a:t>8. </a:t>
            </a:r>
            <a:r>
              <a:rPr lang="ru-RU" altLang="ru-RU" sz="4400">
                <a:cs typeface="Times New Roman" panose="02020603050405020304" charset="0"/>
              </a:rPr>
              <a:t>Метод </a:t>
            </a:r>
            <a:r>
              <a:rPr lang="en-US" altLang="ru-RU" sz="4400">
                <a:cs typeface="Times New Roman" panose="02020603050405020304" charset="0"/>
              </a:rPr>
              <a:t>FMAA</a:t>
            </a:r>
            <a:r>
              <a:rPr lang="ru-RU" altLang="ru-RU" sz="4400">
                <a:cs typeface="Times New Roman" panose="02020603050405020304" charset="0"/>
              </a:rPr>
              <a:t> </a:t>
            </a:r>
            <a:endParaRPr lang="en-US" altLang="ru-RU" sz="4400">
              <a:cs typeface="Times New Roman" panose="02020603050405020304" charset="0"/>
            </a:endParaRPr>
          </a:p>
        </p:txBody>
      </p:sp>
      <p:pic>
        <p:nvPicPr>
          <p:cNvPr id="90" name="Изображение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77265" y="1099820"/>
            <a:ext cx="7421245" cy="46723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pic>
        <p:nvPicPr>
          <p:cNvPr id="99" name="Изображение 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73710" y="680085"/>
            <a:ext cx="5499735" cy="33318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0" name="Изображение 2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325495" y="2883535"/>
            <a:ext cx="5446395" cy="33134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pic>
        <p:nvPicPr>
          <p:cNvPr id="101" name="Изображени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63675" y="422275"/>
            <a:ext cx="6663055" cy="56470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13460"/>
          </a:xfrm>
        </p:spPr>
        <p:txBody>
          <a:bodyPr/>
          <a:p>
            <a:r>
              <a:rPr lang="ru-RU" altLang="ru-RU" sz="4400">
                <a:cs typeface="Times New Roman" panose="02020603050405020304" charset="0"/>
              </a:rPr>
              <a:t>Диаграмма значений альтернатив</a:t>
            </a:r>
            <a:endParaRPr lang="ru-RU" altLang="ru-RU" sz="4400">
              <a:cs typeface="Times New Roman" panose="02020603050405020304" charset="0"/>
            </a:endParaRPr>
          </a:p>
        </p:txBody>
      </p:sp>
      <p:pic>
        <p:nvPicPr>
          <p:cNvPr id="13" name="Изображение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1532255"/>
            <a:ext cx="8229600" cy="37941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pic>
        <p:nvPicPr>
          <p:cNvPr id="102" name="Изображение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11580" y="370840"/>
            <a:ext cx="6720840" cy="57467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pic>
        <p:nvPicPr>
          <p:cNvPr id="103" name="Изображение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89050" y="422275"/>
            <a:ext cx="6909435" cy="58388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/>
        </p:nvSpPr>
        <p:spPr>
          <a:xfrm>
            <a:off x="456565" y="30480"/>
            <a:ext cx="8511540" cy="8820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ru-RU" sz="4400">
                <a:cs typeface="Times New Roman" panose="02020603050405020304" charset="0"/>
              </a:rPr>
              <a:t>Результаты вычислений (индексы)</a:t>
            </a:r>
            <a:endParaRPr lang="ru-RU" sz="4400">
              <a:cs typeface="Times New Roman" panose="02020603050405020304" charset="0"/>
            </a:endParaRPr>
          </a:p>
        </p:txBody>
      </p:sp>
      <p:pic>
        <p:nvPicPr>
          <p:cNvPr id="104" name="Изображение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10410" y="1078865"/>
            <a:ext cx="5123815" cy="5302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/>
        </p:nvSpPr>
        <p:spPr>
          <a:xfrm>
            <a:off x="467995" y="187325"/>
            <a:ext cx="8511540" cy="6115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ru-RU" sz="4400">
                <a:cs typeface="Times New Roman" panose="02020603050405020304" charset="0"/>
              </a:rPr>
              <a:t>Результаты вычислений </a:t>
            </a:r>
            <a:r>
              <a:rPr lang="ru-RU" sz="2800">
                <a:cs typeface="Times New Roman" panose="02020603050405020304" charset="0"/>
              </a:rPr>
              <a:t>(ранжирование)</a:t>
            </a:r>
            <a:endParaRPr lang="ru-RU" sz="2800">
              <a:cs typeface="Times New Roman" panose="02020603050405020304" charset="0"/>
            </a:endParaRPr>
          </a:p>
        </p:txBody>
      </p:sp>
      <p:pic>
        <p:nvPicPr>
          <p:cNvPr id="105" name="Изображение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6905" y="872490"/>
            <a:ext cx="5314950" cy="54349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Текстовое поле 99"/>
          <p:cNvSpPr txBox="1"/>
          <p:nvPr/>
        </p:nvSpPr>
        <p:spPr>
          <a:xfrm>
            <a:off x="6023610" y="2903855"/>
            <a:ext cx="2620010" cy="10668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sz="1600" b="0" u="none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Вывод – первое место поделили альтернативы  №4 и №7 (Trident 620 и Silver Dorado 540).</a:t>
            </a:r>
            <a:endParaRPr lang="ru-RU" altLang="en-US" sz="1600" b="0" u="none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/>
        </p:nvSpPr>
        <p:spPr>
          <a:xfrm>
            <a:off x="457200" y="0"/>
            <a:ext cx="8229600" cy="8820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altLang="ru-RU" sz="4400">
                <a:cs typeface="Times New Roman" panose="02020603050405020304" charset="0"/>
              </a:rPr>
              <a:t>9. </a:t>
            </a:r>
            <a:r>
              <a:rPr lang="ru-RU" altLang="ru-RU" sz="4400">
                <a:cs typeface="Times New Roman" panose="02020603050405020304" charset="0"/>
              </a:rPr>
              <a:t>Метод </a:t>
            </a:r>
            <a:r>
              <a:rPr lang="en-US" altLang="ru-RU" sz="4400">
                <a:cs typeface="Times New Roman" panose="02020603050405020304" charset="0"/>
              </a:rPr>
              <a:t>FlowSort</a:t>
            </a:r>
            <a:r>
              <a:rPr lang="ru-RU" altLang="ru-RU" sz="4400">
                <a:cs typeface="Times New Roman" panose="02020603050405020304" charset="0"/>
              </a:rPr>
              <a:t> </a:t>
            </a:r>
            <a:endParaRPr lang="en-US" altLang="ru-RU" sz="4400">
              <a:cs typeface="Times New Roman" panose="02020603050405020304" charset="0"/>
            </a:endParaRPr>
          </a:p>
        </p:txBody>
      </p:sp>
      <p:pic>
        <p:nvPicPr>
          <p:cNvPr id="106" name="Изображение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31110" y="1016635"/>
            <a:ext cx="4081780" cy="45262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pic>
        <p:nvPicPr>
          <p:cNvPr id="114" name="Изображение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66115" y="1226820"/>
            <a:ext cx="5598795" cy="34378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5" name="Изображение 10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242945" y="2798445"/>
            <a:ext cx="5603875" cy="34366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Заголовок 5"/>
          <p:cNvSpPr>
            <a:spLocks noGrp="1"/>
          </p:cNvSpPr>
          <p:nvPr/>
        </p:nvSpPr>
        <p:spPr>
          <a:xfrm>
            <a:off x="457200" y="0"/>
            <a:ext cx="8229600" cy="8820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ru-RU" sz="4400">
                <a:cs typeface="Times New Roman" panose="02020603050405020304" charset="0"/>
              </a:rPr>
              <a:t>Значений категорий</a:t>
            </a:r>
            <a:r>
              <a:rPr lang="ru-RU" altLang="ru-RU" sz="4400">
                <a:cs typeface="Times New Roman" panose="02020603050405020304" charset="0"/>
              </a:rPr>
              <a:t> </a:t>
            </a:r>
            <a:endParaRPr lang="en-US" altLang="ru-RU" sz="4400"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pic>
        <p:nvPicPr>
          <p:cNvPr id="116" name="Изображение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00380" y="516255"/>
            <a:ext cx="6021070" cy="3638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7" name="Изображение 12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599055" y="2237740"/>
            <a:ext cx="5905500" cy="35648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pic>
        <p:nvPicPr>
          <p:cNvPr id="118" name="Изображение 1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74650" y="409575"/>
            <a:ext cx="5883275" cy="3594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9" name="Изображение 14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887980" y="2463800"/>
            <a:ext cx="5313045" cy="32105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мещающий 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/>
        </p:nvSpPr>
        <p:spPr>
          <a:xfrm>
            <a:off x="467995" y="187325"/>
            <a:ext cx="8511540" cy="6115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ru-RU" sz="4400">
                <a:cs typeface="Times New Roman" panose="02020603050405020304" charset="0"/>
              </a:rPr>
              <a:t>Результаты вычислений</a:t>
            </a:r>
            <a:endParaRPr lang="ru-RU" sz="2800">
              <a:cs typeface="Times New Roman" panose="02020603050405020304" charset="0"/>
            </a:endParaRPr>
          </a:p>
        </p:txBody>
      </p:sp>
      <p:sp>
        <p:nvSpPr>
          <p:cNvPr id="100" name="Текстовое поле 99"/>
          <p:cNvSpPr txBox="1"/>
          <p:nvPr/>
        </p:nvSpPr>
        <p:spPr>
          <a:xfrm>
            <a:off x="6713855" y="2627630"/>
            <a:ext cx="1953260" cy="8229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sz="1600" b="0" u="none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Вывод – выбираем альтернативу №4 (Trident 620).</a:t>
            </a:r>
            <a:endParaRPr lang="ru-RU" altLang="en-US" sz="1600" b="0" u="none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Замещающее содержимое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7995" y="1202055"/>
            <a:ext cx="5768975" cy="4655185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/>
        </p:nvSpPr>
        <p:spPr>
          <a:xfrm>
            <a:off x="457200" y="0"/>
            <a:ext cx="8229600" cy="8820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ru-RU" sz="4400">
                <a:cs typeface="Times New Roman" panose="02020603050405020304" charset="0"/>
              </a:rPr>
              <a:t>Сводная итоговая таблица</a:t>
            </a:r>
            <a:r>
              <a:rPr lang="ru-RU" altLang="ru-RU" sz="4400">
                <a:cs typeface="Times New Roman" panose="02020603050405020304" charset="0"/>
              </a:rPr>
              <a:t> </a:t>
            </a:r>
            <a:endParaRPr lang="en-US" altLang="ru-RU" sz="4400">
              <a:cs typeface="Times New Roman" panose="02020603050405020304" charset="0"/>
            </a:endParaRPr>
          </a:p>
        </p:txBody>
      </p:sp>
      <p:graphicFrame>
        <p:nvGraphicFramePr>
          <p:cNvPr id="0" name="Замещающее содержимое -1"/>
          <p:cNvGraphicFramePr/>
          <p:nvPr>
            <p:ph idx="1"/>
          </p:nvPr>
        </p:nvGraphicFramePr>
        <p:xfrm>
          <a:off x="457200" y="1109980"/>
          <a:ext cx="8229600" cy="46824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7030"/>
                <a:gridCol w="1149985"/>
                <a:gridCol w="1206500"/>
                <a:gridCol w="1329055"/>
                <a:gridCol w="868680"/>
                <a:gridCol w="870585"/>
                <a:gridCol w="582930"/>
                <a:gridCol w="584835"/>
              </a:tblGrid>
              <a:tr h="234315"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Методы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1 место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2 место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3 место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4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5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6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7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799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MAVT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1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A4 - Trident 620</a:t>
                      </a:r>
                      <a:endParaRPr lang="ru-RU" altLang="en-US" sz="1300" b="1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A5 - RusBoat 65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A7 - Silver Dorado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A6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A1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A3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A2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863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TOPSIS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A7 - Silver Dorado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A4 - Trident 620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A3 - Shark DC 580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A1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A5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A6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A2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799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AHP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A7 - Silver Dorado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A4 - Trident 620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A3 - Shark DC 580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A1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A5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A6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A2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431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PROMETHEE 1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A3,</a:t>
                      </a:r>
                      <a:r>
                        <a:rPr sz="1300" b="1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A4</a:t>
                      </a: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,A7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A5,A6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A1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A2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-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-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-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799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PROMETHEE 2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1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A3 - Shark DC 580</a:t>
                      </a:r>
                      <a:endParaRPr lang="ru-RU" altLang="en-US" sz="1300" b="1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A4 - Trident 620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A7 - Silver Dorado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A5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A6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A1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A2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799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MAUT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1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A4 - Trident 620</a:t>
                      </a:r>
                      <a:endParaRPr lang="ru-RU" altLang="en-US" sz="1300" b="1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A7 - Silver Dorado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A5 - RusBoat 65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A6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A1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A3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A2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799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ProMAA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1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A4 - Trident 620</a:t>
                      </a:r>
                      <a:endParaRPr lang="ru-RU" altLang="en-US" sz="1300" b="1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A5 - RusBoat 65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A7 - Silver Dorado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A6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A3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A1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A2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926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FuzzyMAVT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1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A4 - Trident 620</a:t>
                      </a:r>
                      <a:endParaRPr lang="ru-RU" altLang="en-US" sz="1300" b="1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A5 - RusBoat 65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A7 - Silver Dorado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A3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A1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A6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A2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7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FMAA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1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A4 - Trident 620+</a:t>
                      </a: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A7 - Silver Dorado</a:t>
                      </a:r>
                      <a:endParaRPr lang="ru-RU" altLang="en-US" sz="1300" b="1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A5 - RusBoat 65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A3 - Shark DC 580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A6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A1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A2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-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431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FlowSort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1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A4 - Trident 620</a:t>
                      </a:r>
                      <a:endParaRPr lang="ru-RU" altLang="en-US" sz="1300" b="1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A7 - Silver Dorado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A3 - Shark DC 580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A5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A6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0" u="none"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A1</a:t>
                      </a:r>
                      <a:endParaRPr lang="ru-RU" altLang="en-US" sz="1300" b="0" u="none"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sz="1300" b="1" u="none">
                          <a:solidFill>
                            <a:srgbClr val="FF0000"/>
                          </a:solidFill>
                          <a:latin typeface="Times New Roman" panose="02020603050405020304" charset="0"/>
                          <a:ea typeface="Times New Roman" panose="02020603050405020304" charset="0"/>
                          <a:cs typeface="Times New Roman" panose="02020603050405020304" charset="0"/>
                        </a:rPr>
                        <a:t>A2</a:t>
                      </a:r>
                      <a:endParaRPr lang="ru-RU" altLang="en-US" sz="1300" b="1" u="none">
                        <a:solidFill>
                          <a:srgbClr val="FF0000"/>
                        </a:solidFill>
                        <a:latin typeface="Times New Roman" panose="02020603050405020304" charset="0"/>
                        <a:ea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 marL="68580" marR="6858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89000"/>
          </a:xfrm>
        </p:spPr>
        <p:txBody>
          <a:bodyPr/>
          <a:p>
            <a:r>
              <a:rPr lang="ru-RU" altLang="ru-RU" sz="4400">
                <a:cs typeface="Times New Roman" panose="02020603050405020304" charset="0"/>
              </a:rPr>
              <a:t>Функции ценности</a:t>
            </a:r>
            <a:endParaRPr lang="ru-RU" altLang="ru-RU" sz="4400">
              <a:cs typeface="Times New Roman" panose="02020603050405020304" charset="0"/>
            </a:endParaRPr>
          </a:p>
        </p:txBody>
      </p:sp>
      <p:pic>
        <p:nvPicPr>
          <p:cNvPr id="5" name="Изображение 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61620" y="1121410"/>
            <a:ext cx="5398770" cy="32581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Изображение 3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054350" y="2479675"/>
            <a:ext cx="5862320" cy="33153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/>
        </p:nvSpPr>
        <p:spPr>
          <a:xfrm>
            <a:off x="457200" y="0"/>
            <a:ext cx="8229600" cy="8820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ru-RU" sz="4400">
                <a:cs typeface="Times New Roman" panose="02020603050405020304" charset="0"/>
              </a:rPr>
              <a:t>Итоговое решение</a:t>
            </a:r>
            <a:r>
              <a:rPr lang="ru-RU" altLang="ru-RU" sz="4400">
                <a:cs typeface="Times New Roman" panose="02020603050405020304" charset="0"/>
              </a:rPr>
              <a:t> </a:t>
            </a:r>
            <a:endParaRPr lang="en-US" altLang="ru-RU" sz="4400">
              <a:cs typeface="Times New Roman" panose="02020603050405020304" charset="0"/>
            </a:endParaRPr>
          </a:p>
        </p:txBody>
      </p:sp>
      <p:sp>
        <p:nvSpPr>
          <p:cNvPr id="100" name="Текстовое поле 99"/>
          <p:cNvSpPr txBox="1"/>
          <p:nvPr/>
        </p:nvSpPr>
        <p:spPr>
          <a:xfrm>
            <a:off x="864235" y="1016635"/>
            <a:ext cx="7414895" cy="31089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269875" algn="l"/>
            <a:r>
              <a:rPr u="none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По итогам вычислений можно сделать вывод, что лучшим станет выбор альтернативы A4 Это связано с тем, что она была лучше </a:t>
            </a:r>
            <a:r>
              <a:rPr b="1" u="none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в 5 случаях из 10</a:t>
            </a:r>
            <a:r>
              <a:rPr u="none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, а в 2 случаях делила первый приоритет с ближайшим конкурентом A7, который занимал первое место в 2 случаях из 10. Кроме того в методе PROMETHEE-1 A4 поделила первое место с A5 и A6.</a:t>
            </a:r>
            <a:endParaRPr u="none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marL="0" indent="269875" algn="l"/>
            <a:endParaRPr b="0" u="none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  <a:p>
            <a:pPr marL="0" indent="269875" algn="l"/>
            <a:r>
              <a:rPr lang="ru-RU" b="0" u="none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	</a:t>
            </a:r>
            <a:r>
              <a:rPr b="0" u="none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Таким образом, выбранным Катером по 6 критериям (Материал корпуса, Цена, Масса, Вместимость, Мощность мотора, Высота борта) является </a:t>
            </a:r>
            <a:r>
              <a:rPr b="1" u="none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Trident 620</a:t>
            </a:r>
            <a:r>
              <a:rPr b="0" u="none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(</a:t>
            </a:r>
            <a:r>
              <a:rPr b="0" u="none">
                <a:highlight>
                  <a:srgbClr val="FFFFFF"/>
                </a:highlight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Trident Aluminium Boats. Страна Россия Город, адрес Санкт-Петербург). </a:t>
            </a:r>
            <a:r>
              <a:rPr b="0" i="1" u="none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Silver Dorado</a:t>
            </a:r>
            <a:r>
              <a:rPr b="0" u="none">
                <a:latin typeface="Times New Roman" panose="02020603050405020304" charset="0"/>
                <a:ea typeface="Times New Roman" panose="02020603050405020304" charset="0"/>
                <a:cs typeface="Times New Roman" panose="02020603050405020304" charset="0"/>
              </a:rPr>
              <a:t> тоже был бы хороший выбор при разумной экономии до значения оптимального бюджета.</a:t>
            </a:r>
            <a:endParaRPr lang="ru-RU" altLang="en-US" b="0" u="none">
              <a:latin typeface="Times New Roman" panose="02020603050405020304" charset="0"/>
              <a:ea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1" name="Замещающее содержимое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37510" y="4200525"/>
            <a:ext cx="3196590" cy="1876425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3560" y="1150449"/>
            <a:ext cx="8229600" cy="979512"/>
          </a:xfrm>
        </p:spPr>
        <p:txBody>
          <a:bodyPr/>
          <a:lstStyle/>
          <a:p>
            <a:r>
              <a:rPr lang="ru-RU" altLang="en-US" sz="4000" dirty="0" smtClean="0"/>
              <a:t>Спасибо за внимание</a:t>
            </a:r>
            <a:r>
              <a:rPr lang="en-US" altLang="ru-RU" sz="4000" dirty="0" smtClean="0"/>
              <a:t>!</a:t>
            </a:r>
            <a:endParaRPr lang="en-US" altLang="ru-RU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мещающий 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D80A49E-0AE4-4F85-8EA4-F0781D345D2A}" type="slidenum">
              <a:rPr lang="ru-RU" smtClean="0"/>
            </a:fld>
            <a:endParaRPr lang="ru-RU" dirty="0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45845"/>
          </a:xfrm>
        </p:spPr>
        <p:txBody>
          <a:bodyPr/>
          <a:p>
            <a:r>
              <a:rPr lang="ru-RU" altLang="ru-RU" sz="4400">
                <a:cs typeface="Times New Roman" panose="02020603050405020304" charset="0"/>
              </a:rPr>
              <a:t>Функции ценности</a:t>
            </a:r>
            <a:endParaRPr lang="ru-RU" altLang="ru-RU" sz="4400">
              <a:cs typeface="Times New Roman" panose="02020603050405020304" charset="0"/>
            </a:endParaRPr>
          </a:p>
        </p:txBody>
      </p:sp>
      <p:pic>
        <p:nvPicPr>
          <p:cNvPr id="8" name="Изображение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14935" y="1193165"/>
            <a:ext cx="5785485" cy="34696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Изображение 5"/>
          <p:cNvPicPr>
            <a:picLocks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827020" y="2322830"/>
            <a:ext cx="6195695" cy="36614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сполнительная">
  <a:themeElements>
    <a:clrScheme name="Исполнительная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Исполнительная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Исполнитель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0</TotalTime>
  <Words>4647</Words>
  <Application>WPS Presentation</Application>
  <PresentationFormat>Экран (4:3)</PresentationFormat>
  <Paragraphs>601</Paragraphs>
  <Slides>81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81</vt:i4>
      </vt:variant>
    </vt:vector>
  </HeadingPairs>
  <TitlesOfParts>
    <vt:vector size="91" baseType="lpstr">
      <vt:lpstr>Arial</vt:lpstr>
      <vt:lpstr>SimSun</vt:lpstr>
      <vt:lpstr>Wingdings</vt:lpstr>
      <vt:lpstr>Century Gothic</vt:lpstr>
      <vt:lpstr>Courier New</vt:lpstr>
      <vt:lpstr>Times New Roman</vt:lpstr>
      <vt:lpstr>Palatino Linotype</vt:lpstr>
      <vt:lpstr>Microsoft YaHei</vt:lpstr>
      <vt:lpstr>Calibri</vt:lpstr>
      <vt:lpstr>Исполнительная</vt:lpstr>
      <vt:lpstr>Министерство образования и науки Российской Федерации Федеральное государственное автономное образовательное учреждение высшего образования «Национальный исследовательский ядерный университет «МИФИ» ОБНИНСКИЙ ИНСТИТУТ АТОМНОЙ ЭНЕРГЕТИКИ ОТДЕЛЕНИЕ  «ИНТЕЛЛЕКТУАЛЬНЫЕ КИБЕРНЕТИЧЕСКИЕ СИСТЕМЫ» </vt:lpstr>
      <vt:lpstr>Задача</vt:lpstr>
      <vt:lpstr>Исходная диаграмма с критериями и альтернативами</vt:lpstr>
      <vt:lpstr>Таблица Характеристик</vt:lpstr>
      <vt:lpstr>1.Метод MAVT</vt:lpstr>
      <vt:lpstr>Таблица Доминирования альтернатив</vt:lpstr>
      <vt:lpstr>Диаграмма значений альтернатив</vt:lpstr>
      <vt:lpstr>Функции ценности</vt:lpstr>
      <vt:lpstr>Функции ценности</vt:lpstr>
      <vt:lpstr>Функции ценности</vt:lpstr>
      <vt:lpstr>Анализ чувствительности</vt:lpstr>
      <vt:lpstr>Анализ чувствительности (диаграмма)</vt:lpstr>
      <vt:lpstr>Анализ чувствительности (Сдвиг вправо)</vt:lpstr>
      <vt:lpstr>Анализ чувствительности (Сдвиг влево)</vt:lpstr>
      <vt:lpstr>Анализ чувствительности (к ФЦ)</vt:lpstr>
      <vt:lpstr>Анализ чувствительности (к ФЦ)</vt:lpstr>
      <vt:lpstr>Анализ чувствительности (к ФЦ)</vt:lpstr>
      <vt:lpstr>Результаты вычислений</vt:lpstr>
      <vt:lpstr>2.Метод TOPSIS</vt:lpstr>
      <vt:lpstr>Диаграмма значений альтернатив</vt:lpstr>
      <vt:lpstr>PowerPoint 演示文稿</vt:lpstr>
      <vt:lpstr>PowerPoint 演示文稿</vt:lpstr>
      <vt:lpstr>Результаты вычислений</vt:lpstr>
      <vt:lpstr>3.Метод AHP</vt:lpstr>
      <vt:lpstr>Оценка альтернатив методом попарного сравнения.</vt:lpstr>
      <vt:lpstr>Оценка альтернатив методом попарного сравнения.</vt:lpstr>
      <vt:lpstr>Оценка альтернатив методом попарного сравнения.</vt:lpstr>
      <vt:lpstr>Анализ чувствительности</vt:lpstr>
      <vt:lpstr>PowerPoint 演示文稿</vt:lpstr>
      <vt:lpstr>Результаты вычислений</vt:lpstr>
      <vt:lpstr>4. Метод PROMETHEE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Результаты вычислений</vt:lpstr>
      <vt:lpstr>Результаты вычислений (PROMETHEE-1)</vt:lpstr>
      <vt:lpstr>5. Метод MAUT</vt:lpstr>
      <vt:lpstr>Задание оценок критериев</vt:lpstr>
      <vt:lpstr>Задание оценок критериев</vt:lpstr>
      <vt:lpstr>Функции полезности</vt:lpstr>
      <vt:lpstr>PowerPoint 演示文稿</vt:lpstr>
      <vt:lpstr>PowerPoint 演示文稿</vt:lpstr>
      <vt:lpstr>Анализ чувствительности к ФП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Спасибо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Andrew Levin</dc:creator>
  <cp:lastModifiedBy>Петр</cp:lastModifiedBy>
  <cp:revision>261</cp:revision>
  <dcterms:created xsi:type="dcterms:W3CDTF">2015-06-25T10:52:00Z</dcterms:created>
  <dcterms:modified xsi:type="dcterms:W3CDTF">2017-05-04T13:02:01Z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1049-10.1.0.5785</vt:lpwstr>
  </property>
</Properties>
</file>